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8288000" cy="10287000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Garet ExtraBold" panose="020B0604020202020204" charset="-18"/>
      <p:regular r:id="rId23"/>
    </p:embeddedFont>
    <p:embeddedFont>
      <p:font typeface="Garet Ultra-Bold" panose="020B0604020202020204" charset="-18"/>
      <p:regular r:id="rId24"/>
    </p:embeddedFont>
    <p:embeddedFont>
      <p:font typeface="Montserrat Semi-Bold" panose="020B0604020202020204" charset="-18"/>
      <p:regular r:id="rId25"/>
    </p:embeddedFont>
    <p:embeddedFont>
      <p:font typeface="Montserrat Semi-Bold Italics" panose="020B0604020202020204" charset="-18"/>
      <p:regular r:id="rId26"/>
    </p:embeddedFont>
    <p:embeddedFont>
      <p:font typeface="Open Sans" panose="020B0606030504020204" pitchFamily="34" charset="0"/>
      <p:regular r:id="rId27"/>
      <p:bold r:id="rId28"/>
      <p:italic r:id="rId29"/>
      <p:boldItalic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51" d="100"/>
          <a:sy n="51" d="100"/>
        </p:scale>
        <p:origin x="859" y="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.svg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.svg"/><Relationship Id="rId7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.svg"/><Relationship Id="rId7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pl.wikipedia.org/wiki/Stemming" TargetMode="External"/><Relationship Id="rId3" Type="http://schemas.openxmlformats.org/officeDocument/2006/relationships/image" Target="../media/image2.svg"/><Relationship Id="rId7" Type="http://schemas.openxmlformats.org/officeDocument/2006/relationships/image" Target="../media/image35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11" Type="http://schemas.openxmlformats.org/officeDocument/2006/relationships/hyperlink" Target="https://github.com/taivop/joke-dataset/tree/master" TargetMode="External"/><Relationship Id="rId5" Type="http://schemas.openxmlformats.org/officeDocument/2006/relationships/image" Target="../media/image4.svg"/><Relationship Id="rId10" Type="http://schemas.openxmlformats.org/officeDocument/2006/relationships/hyperlink" Target="https://ermlab.com/blog/technicznie/wyszukiwanie-danych-w-czasie-rzeczywistym-z-wykorzystaniem-elasticsearch/" TargetMode="External"/><Relationship Id="rId4" Type="http://schemas.openxmlformats.org/officeDocument/2006/relationships/image" Target="../media/image3.png"/><Relationship Id="rId9" Type="http://schemas.openxmlformats.org/officeDocument/2006/relationships/hyperlink" Target="https://github.com/jedijulia/porter-stemmer/blob/master/stemmer.py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3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.svg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.svg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859375" y="-267806"/>
            <a:ext cx="593949" cy="10899628"/>
            <a:chOff x="0" y="0"/>
            <a:chExt cx="156431" cy="28706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56431" cy="2870684"/>
            </a:xfrm>
            <a:custGeom>
              <a:avLst/>
              <a:gdLst/>
              <a:ahLst/>
              <a:cxnLst/>
              <a:rect l="l" t="t" r="r" b="b"/>
              <a:pathLst>
                <a:path w="156431" h="2870684">
                  <a:moveTo>
                    <a:pt x="0" y="0"/>
                  </a:moveTo>
                  <a:lnTo>
                    <a:pt x="156431" y="0"/>
                  </a:lnTo>
                  <a:lnTo>
                    <a:pt x="156431" y="2870684"/>
                  </a:lnTo>
                  <a:lnTo>
                    <a:pt x="0" y="2870684"/>
                  </a:ln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156431" cy="29183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343474" y="3299293"/>
            <a:ext cx="896427" cy="89642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04739" y="402439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8"/>
                </a:lnTo>
                <a:lnTo>
                  <a:pt x="0" y="334506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grpSp>
        <p:nvGrpSpPr>
          <p:cNvPr id="9" name="Group 9"/>
          <p:cNvGrpSpPr/>
          <p:nvPr/>
        </p:nvGrpSpPr>
        <p:grpSpPr>
          <a:xfrm>
            <a:off x="-1543050" y="4641857"/>
            <a:ext cx="3086100" cy="3086100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A4A4A4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104739" y="6435729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3" name="Freeform 13"/>
          <p:cNvSpPr/>
          <p:nvPr/>
        </p:nvSpPr>
        <p:spPr>
          <a:xfrm>
            <a:off x="5186259" y="5182009"/>
            <a:ext cx="5326602" cy="4114800"/>
          </a:xfrm>
          <a:custGeom>
            <a:avLst/>
            <a:gdLst/>
            <a:ahLst/>
            <a:cxnLst/>
            <a:rect l="l" t="t" r="r" b="b"/>
            <a:pathLst>
              <a:path w="5326602" h="4114800">
                <a:moveTo>
                  <a:pt x="0" y="0"/>
                </a:moveTo>
                <a:lnTo>
                  <a:pt x="5326602" y="0"/>
                </a:lnTo>
                <a:lnTo>
                  <a:pt x="532660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4" name="TextBox 14"/>
          <p:cNvSpPr txBox="1"/>
          <p:nvPr/>
        </p:nvSpPr>
        <p:spPr>
          <a:xfrm>
            <a:off x="4497480" y="1519566"/>
            <a:ext cx="14187233" cy="31222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12209"/>
              </a:lnSpc>
            </a:pPr>
            <a:r>
              <a:rPr lang="en-US" sz="11099" dirty="0">
                <a:solidFill>
                  <a:srgbClr val="040404"/>
                </a:solidFill>
                <a:latin typeface="Garet ExtraBold"/>
              </a:rPr>
              <a:t>KATEGORYZACJA  ŻARTÓW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1538285" y="5048250"/>
            <a:ext cx="5089097" cy="27087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174"/>
              </a:lnSpc>
            </a:pPr>
            <a:r>
              <a:rPr lang="en-US" sz="5124" dirty="0">
                <a:solidFill>
                  <a:srgbClr val="040404"/>
                </a:solidFill>
                <a:latin typeface="Open Sans"/>
              </a:rPr>
              <a:t>Sebastian</a:t>
            </a:r>
            <a:r>
              <a:rPr lang="pl-PL" sz="5124" dirty="0">
                <a:solidFill>
                  <a:srgbClr val="040404"/>
                </a:solidFill>
                <a:latin typeface="Open Sans"/>
              </a:rPr>
              <a:t> </a:t>
            </a:r>
            <a:r>
              <a:rPr lang="en-US" sz="5124" dirty="0" err="1">
                <a:solidFill>
                  <a:srgbClr val="040404"/>
                </a:solidFill>
                <a:latin typeface="Open Sans"/>
              </a:rPr>
              <a:t>Gałan</a:t>
            </a:r>
            <a:endParaRPr lang="en-US" sz="5124" dirty="0">
              <a:solidFill>
                <a:srgbClr val="040404"/>
              </a:solidFill>
              <a:latin typeface="Open Sans"/>
            </a:endParaRPr>
          </a:p>
          <a:p>
            <a:pPr algn="ctr">
              <a:lnSpc>
                <a:spcPts val="7174"/>
              </a:lnSpc>
            </a:pPr>
            <a:r>
              <a:rPr lang="en-US" sz="5124" dirty="0">
                <a:solidFill>
                  <a:srgbClr val="040404"/>
                </a:solidFill>
                <a:latin typeface="Open Sans"/>
              </a:rPr>
              <a:t>Jakub </a:t>
            </a:r>
            <a:r>
              <a:rPr lang="en-US" sz="5124" dirty="0" err="1">
                <a:solidFill>
                  <a:srgbClr val="040404"/>
                </a:solidFill>
                <a:latin typeface="Open Sans"/>
              </a:rPr>
              <a:t>Jajkowicz</a:t>
            </a:r>
            <a:endParaRPr lang="en-US" sz="5124" dirty="0">
              <a:solidFill>
                <a:srgbClr val="040404"/>
              </a:solidFill>
              <a:latin typeface="Open Sans"/>
            </a:endParaRPr>
          </a:p>
          <a:p>
            <a:pPr algn="ctr">
              <a:lnSpc>
                <a:spcPts val="7174"/>
              </a:lnSpc>
            </a:pPr>
            <a:r>
              <a:rPr lang="en-US" sz="5124" dirty="0">
                <a:solidFill>
                  <a:srgbClr val="040404"/>
                </a:solidFill>
                <a:latin typeface="Open Sans"/>
              </a:rPr>
              <a:t>Dominik Kieljan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2559254" y="8474108"/>
            <a:ext cx="2833146" cy="6794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sz="3999" dirty="0">
                <a:solidFill>
                  <a:srgbClr val="040404"/>
                </a:solidFill>
                <a:latin typeface="Open Sans"/>
              </a:rPr>
              <a:t>19.12.2023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859375" y="-267806"/>
            <a:ext cx="593949" cy="10899628"/>
            <a:chOff x="0" y="0"/>
            <a:chExt cx="156431" cy="28706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56431" cy="2870684"/>
            </a:xfrm>
            <a:custGeom>
              <a:avLst/>
              <a:gdLst/>
              <a:ahLst/>
              <a:cxnLst/>
              <a:rect l="l" t="t" r="r" b="b"/>
              <a:pathLst>
                <a:path w="156431" h="2870684">
                  <a:moveTo>
                    <a:pt x="0" y="0"/>
                  </a:moveTo>
                  <a:lnTo>
                    <a:pt x="156431" y="0"/>
                  </a:lnTo>
                  <a:lnTo>
                    <a:pt x="156431" y="2870684"/>
                  </a:lnTo>
                  <a:lnTo>
                    <a:pt x="0" y="2870684"/>
                  </a:ln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156431" cy="29183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343474" y="3299293"/>
            <a:ext cx="896427" cy="89642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-72706" y="-1264669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grpSp>
        <p:nvGrpSpPr>
          <p:cNvPr id="9" name="Group 9"/>
          <p:cNvGrpSpPr/>
          <p:nvPr/>
        </p:nvGrpSpPr>
        <p:grpSpPr>
          <a:xfrm>
            <a:off x="-2057400" y="4697690"/>
            <a:ext cx="3086100" cy="3086100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A4A4A4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8906208" y="8336303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3" name="Freeform 13"/>
          <p:cNvSpPr/>
          <p:nvPr/>
        </p:nvSpPr>
        <p:spPr>
          <a:xfrm>
            <a:off x="3570426" y="3662969"/>
            <a:ext cx="11147147" cy="444700"/>
          </a:xfrm>
          <a:custGeom>
            <a:avLst/>
            <a:gdLst/>
            <a:ahLst/>
            <a:cxnLst/>
            <a:rect l="l" t="t" r="r" b="b"/>
            <a:pathLst>
              <a:path w="11147147" h="444700">
                <a:moveTo>
                  <a:pt x="0" y="0"/>
                </a:moveTo>
                <a:lnTo>
                  <a:pt x="11147148" y="0"/>
                </a:lnTo>
                <a:lnTo>
                  <a:pt x="11147148" y="444700"/>
                </a:lnTo>
                <a:lnTo>
                  <a:pt x="0" y="4447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4" name="Freeform 14"/>
          <p:cNvSpPr/>
          <p:nvPr/>
        </p:nvSpPr>
        <p:spPr>
          <a:xfrm>
            <a:off x="3595982" y="4732020"/>
            <a:ext cx="11372864" cy="2169550"/>
          </a:xfrm>
          <a:custGeom>
            <a:avLst/>
            <a:gdLst/>
            <a:ahLst/>
            <a:cxnLst/>
            <a:rect l="l" t="t" r="r" b="b"/>
            <a:pathLst>
              <a:path w="11372864" h="2169550">
                <a:moveTo>
                  <a:pt x="0" y="0"/>
                </a:moveTo>
                <a:lnTo>
                  <a:pt x="11372864" y="0"/>
                </a:lnTo>
                <a:lnTo>
                  <a:pt x="11372864" y="2169550"/>
                </a:lnTo>
                <a:lnTo>
                  <a:pt x="0" y="216955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5" name="Freeform 15"/>
          <p:cNvSpPr/>
          <p:nvPr/>
        </p:nvSpPr>
        <p:spPr>
          <a:xfrm>
            <a:off x="4972190" y="7523871"/>
            <a:ext cx="10312385" cy="1284109"/>
          </a:xfrm>
          <a:custGeom>
            <a:avLst/>
            <a:gdLst/>
            <a:ahLst/>
            <a:cxnLst/>
            <a:rect l="l" t="t" r="r" b="b"/>
            <a:pathLst>
              <a:path w="10312385" h="1284109">
                <a:moveTo>
                  <a:pt x="0" y="0"/>
                </a:moveTo>
                <a:lnTo>
                  <a:pt x="10312385" y="0"/>
                </a:lnTo>
                <a:lnTo>
                  <a:pt x="10312385" y="1284109"/>
                </a:lnTo>
                <a:lnTo>
                  <a:pt x="0" y="128410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6" name="TextBox 16"/>
          <p:cNvSpPr txBox="1"/>
          <p:nvPr/>
        </p:nvSpPr>
        <p:spPr>
          <a:xfrm>
            <a:off x="5461304" y="586743"/>
            <a:ext cx="11797996" cy="2254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800"/>
              </a:lnSpc>
            </a:pPr>
            <a:r>
              <a:rPr lang="en-US" sz="8000">
                <a:solidFill>
                  <a:srgbClr val="040404"/>
                </a:solidFill>
                <a:latin typeface="Garet ExtraBold"/>
              </a:rPr>
              <a:t>Zmiana wszystkich liter na małe litery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6155491" y="8527601"/>
            <a:ext cx="742736" cy="6750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59"/>
              </a:lnSpc>
              <a:spcBef>
                <a:spcPct val="0"/>
              </a:spcBef>
            </a:pPr>
            <a:r>
              <a:rPr lang="en-US" sz="3999">
                <a:solidFill>
                  <a:srgbClr val="040404"/>
                </a:solidFill>
                <a:latin typeface="Garet ExtraBold"/>
              </a:rPr>
              <a:t>10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3595982" y="4196714"/>
            <a:ext cx="8343619" cy="9467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59"/>
              </a:lnSpc>
            </a:pPr>
            <a:r>
              <a:rPr lang="en-US" sz="2199" spc="87">
                <a:solidFill>
                  <a:srgbClr val="040404"/>
                </a:solidFill>
                <a:latin typeface="Montserrat Semi-Bold"/>
              </a:rPr>
              <a:t>Uzyskane tokeny:</a:t>
            </a:r>
          </a:p>
          <a:p>
            <a:pPr>
              <a:lnSpc>
                <a:spcPts val="3959"/>
              </a:lnSpc>
            </a:pPr>
            <a:endParaRPr lang="en-US" sz="2199" spc="87">
              <a:solidFill>
                <a:srgbClr val="040404"/>
              </a:solidFill>
              <a:latin typeface="Montserrat Semi-Bold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800381" y="7658413"/>
            <a:ext cx="8343619" cy="1442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59"/>
              </a:lnSpc>
            </a:pPr>
            <a:r>
              <a:rPr lang="en-US" sz="2199" spc="87">
                <a:solidFill>
                  <a:srgbClr val="040404"/>
                </a:solidFill>
                <a:latin typeface="Montserrat Semi-Bold"/>
              </a:rPr>
              <a:t>Otrzymany rezultat</a:t>
            </a:r>
          </a:p>
          <a:p>
            <a:pPr>
              <a:lnSpc>
                <a:spcPts val="3959"/>
              </a:lnSpc>
            </a:pPr>
            <a:r>
              <a:rPr lang="en-US" sz="2199" spc="87">
                <a:solidFill>
                  <a:srgbClr val="040404"/>
                </a:solidFill>
                <a:latin typeface="Montserrat Semi-Bold"/>
              </a:rPr>
              <a:t>programu na tym etapie:</a:t>
            </a:r>
          </a:p>
          <a:p>
            <a:pPr>
              <a:lnSpc>
                <a:spcPts val="3959"/>
              </a:lnSpc>
            </a:pPr>
            <a:endParaRPr lang="en-US" sz="2199" spc="87">
              <a:solidFill>
                <a:srgbClr val="040404"/>
              </a:solidFill>
              <a:latin typeface="Montserrat Semi-Bol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859375" y="-267806"/>
            <a:ext cx="593949" cy="10899628"/>
            <a:chOff x="0" y="0"/>
            <a:chExt cx="156431" cy="28706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56431" cy="2870684"/>
            </a:xfrm>
            <a:custGeom>
              <a:avLst/>
              <a:gdLst/>
              <a:ahLst/>
              <a:cxnLst/>
              <a:rect l="l" t="t" r="r" b="b"/>
              <a:pathLst>
                <a:path w="156431" h="2870684">
                  <a:moveTo>
                    <a:pt x="0" y="0"/>
                  </a:moveTo>
                  <a:lnTo>
                    <a:pt x="156431" y="0"/>
                  </a:lnTo>
                  <a:lnTo>
                    <a:pt x="156431" y="2870684"/>
                  </a:lnTo>
                  <a:lnTo>
                    <a:pt x="0" y="2870684"/>
                  </a:ln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156431" cy="29183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343474" y="3299293"/>
            <a:ext cx="896427" cy="89642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-72706" y="-1264669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grpSp>
        <p:nvGrpSpPr>
          <p:cNvPr id="9" name="Group 9"/>
          <p:cNvGrpSpPr/>
          <p:nvPr/>
        </p:nvGrpSpPr>
        <p:grpSpPr>
          <a:xfrm>
            <a:off x="-2057400" y="4697690"/>
            <a:ext cx="3086100" cy="3086100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A4A4A4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8906208" y="8336303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4" name="Freeform 14"/>
          <p:cNvSpPr/>
          <p:nvPr/>
        </p:nvSpPr>
        <p:spPr>
          <a:xfrm>
            <a:off x="4972190" y="7523871"/>
            <a:ext cx="10312385" cy="1284109"/>
          </a:xfrm>
          <a:custGeom>
            <a:avLst/>
            <a:gdLst/>
            <a:ahLst/>
            <a:cxnLst/>
            <a:rect l="l" t="t" r="r" b="b"/>
            <a:pathLst>
              <a:path w="10312385" h="1284109">
                <a:moveTo>
                  <a:pt x="0" y="0"/>
                </a:moveTo>
                <a:lnTo>
                  <a:pt x="10312385" y="0"/>
                </a:lnTo>
                <a:lnTo>
                  <a:pt x="10312385" y="1284109"/>
                </a:lnTo>
                <a:lnTo>
                  <a:pt x="0" y="128410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5" name="Freeform 15"/>
          <p:cNvSpPr/>
          <p:nvPr/>
        </p:nvSpPr>
        <p:spPr>
          <a:xfrm>
            <a:off x="3596832" y="2855443"/>
            <a:ext cx="11094336" cy="1025020"/>
          </a:xfrm>
          <a:custGeom>
            <a:avLst/>
            <a:gdLst/>
            <a:ahLst/>
            <a:cxnLst/>
            <a:rect l="l" t="t" r="r" b="b"/>
            <a:pathLst>
              <a:path w="11094336" h="1025020">
                <a:moveTo>
                  <a:pt x="0" y="0"/>
                </a:moveTo>
                <a:lnTo>
                  <a:pt x="11094336" y="0"/>
                </a:lnTo>
                <a:lnTo>
                  <a:pt x="11094336" y="1025020"/>
                </a:lnTo>
                <a:lnTo>
                  <a:pt x="0" y="102502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6" name="Freeform 16"/>
          <p:cNvSpPr/>
          <p:nvPr/>
        </p:nvSpPr>
        <p:spPr>
          <a:xfrm>
            <a:off x="3596832" y="4085296"/>
            <a:ext cx="11379023" cy="372404"/>
          </a:xfrm>
          <a:custGeom>
            <a:avLst/>
            <a:gdLst/>
            <a:ahLst/>
            <a:cxnLst/>
            <a:rect l="l" t="t" r="r" b="b"/>
            <a:pathLst>
              <a:path w="11379023" h="372404">
                <a:moveTo>
                  <a:pt x="0" y="0"/>
                </a:moveTo>
                <a:lnTo>
                  <a:pt x="11379023" y="0"/>
                </a:lnTo>
                <a:lnTo>
                  <a:pt x="11379023" y="372404"/>
                </a:lnTo>
                <a:lnTo>
                  <a:pt x="0" y="37240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7" name="TextBox 17"/>
          <p:cNvSpPr txBox="1"/>
          <p:nvPr/>
        </p:nvSpPr>
        <p:spPr>
          <a:xfrm>
            <a:off x="5461304" y="586743"/>
            <a:ext cx="11797996" cy="2254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800"/>
              </a:lnSpc>
            </a:pPr>
            <a:r>
              <a:rPr lang="en-US" sz="8000">
                <a:solidFill>
                  <a:srgbClr val="040404"/>
                </a:solidFill>
                <a:latin typeface="Garet ExtraBold"/>
              </a:rPr>
              <a:t>Usuwanie stop wordsów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6155491" y="8527601"/>
            <a:ext cx="742736" cy="6750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59"/>
              </a:lnSpc>
              <a:spcBef>
                <a:spcPct val="0"/>
              </a:spcBef>
            </a:pPr>
            <a:r>
              <a:rPr lang="en-US" sz="3999">
                <a:solidFill>
                  <a:srgbClr val="040404"/>
                </a:solidFill>
                <a:latin typeface="Garet ExtraBold"/>
              </a:rPr>
              <a:t>11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3596832" y="4543425"/>
            <a:ext cx="8343619" cy="9467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59"/>
              </a:lnSpc>
            </a:pPr>
            <a:r>
              <a:rPr lang="en-US" sz="2199" spc="87">
                <a:solidFill>
                  <a:srgbClr val="040404"/>
                </a:solidFill>
                <a:latin typeface="Montserrat Semi-Bold"/>
              </a:rPr>
              <a:t>Uzyskane tokeny:</a:t>
            </a:r>
          </a:p>
          <a:p>
            <a:pPr>
              <a:lnSpc>
                <a:spcPts val="3959"/>
              </a:lnSpc>
            </a:pPr>
            <a:endParaRPr lang="en-US" sz="2199" spc="87">
              <a:solidFill>
                <a:srgbClr val="040404"/>
              </a:solidFill>
              <a:latin typeface="Montserrat Semi-Bold"/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800381" y="7658413"/>
            <a:ext cx="8343619" cy="1442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59"/>
              </a:lnSpc>
            </a:pPr>
            <a:r>
              <a:rPr lang="en-US" sz="2199" spc="87">
                <a:solidFill>
                  <a:srgbClr val="040404"/>
                </a:solidFill>
                <a:latin typeface="Montserrat Semi-Bold"/>
              </a:rPr>
              <a:t>Otrzymany rezultat</a:t>
            </a:r>
          </a:p>
          <a:p>
            <a:pPr>
              <a:lnSpc>
                <a:spcPts val="3959"/>
              </a:lnSpc>
            </a:pPr>
            <a:r>
              <a:rPr lang="en-US" sz="2199" spc="87">
                <a:solidFill>
                  <a:srgbClr val="040404"/>
                </a:solidFill>
                <a:latin typeface="Montserrat Semi-Bold"/>
              </a:rPr>
              <a:t>programu na tym etapie:</a:t>
            </a:r>
          </a:p>
          <a:p>
            <a:pPr>
              <a:lnSpc>
                <a:spcPts val="3959"/>
              </a:lnSpc>
            </a:pPr>
            <a:endParaRPr lang="en-US" sz="2199" spc="87">
              <a:solidFill>
                <a:srgbClr val="040404"/>
              </a:solidFill>
              <a:latin typeface="Montserrat Semi-Bold"/>
            </a:endParaRPr>
          </a:p>
        </p:txBody>
      </p:sp>
      <p:pic>
        <p:nvPicPr>
          <p:cNvPr id="22" name="Obraz 21">
            <a:extLst>
              <a:ext uri="{FF2B5EF4-FFF2-40B4-BE49-F238E27FC236}">
                <a16:creationId xmlns:a16="http://schemas.microsoft.com/office/drawing/2014/main" id="{E6932438-261D-454C-3968-5BA2D1396E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96832" y="5096683"/>
            <a:ext cx="11094336" cy="221886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859375" y="-267806"/>
            <a:ext cx="593949" cy="10899628"/>
            <a:chOff x="0" y="0"/>
            <a:chExt cx="156431" cy="28706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56431" cy="2870684"/>
            </a:xfrm>
            <a:custGeom>
              <a:avLst/>
              <a:gdLst/>
              <a:ahLst/>
              <a:cxnLst/>
              <a:rect l="l" t="t" r="r" b="b"/>
              <a:pathLst>
                <a:path w="156431" h="2870684">
                  <a:moveTo>
                    <a:pt x="0" y="0"/>
                  </a:moveTo>
                  <a:lnTo>
                    <a:pt x="156431" y="0"/>
                  </a:lnTo>
                  <a:lnTo>
                    <a:pt x="156431" y="2870684"/>
                  </a:lnTo>
                  <a:lnTo>
                    <a:pt x="0" y="2870684"/>
                  </a:ln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156431" cy="29183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343474" y="3299293"/>
            <a:ext cx="896427" cy="89642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-72706" y="-1264669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grpSp>
        <p:nvGrpSpPr>
          <p:cNvPr id="9" name="Group 9"/>
          <p:cNvGrpSpPr/>
          <p:nvPr/>
        </p:nvGrpSpPr>
        <p:grpSpPr>
          <a:xfrm>
            <a:off x="-2057400" y="4697690"/>
            <a:ext cx="3086100" cy="3086100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A4A4A4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8906208" y="8336303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3" name="Freeform 13"/>
          <p:cNvSpPr/>
          <p:nvPr/>
        </p:nvSpPr>
        <p:spPr>
          <a:xfrm>
            <a:off x="3595982" y="2502344"/>
            <a:ext cx="9799663" cy="659828"/>
          </a:xfrm>
          <a:custGeom>
            <a:avLst/>
            <a:gdLst/>
            <a:ahLst/>
            <a:cxnLst/>
            <a:rect l="l" t="t" r="r" b="b"/>
            <a:pathLst>
              <a:path w="9799663" h="659828">
                <a:moveTo>
                  <a:pt x="0" y="0"/>
                </a:moveTo>
                <a:lnTo>
                  <a:pt x="9799663" y="0"/>
                </a:lnTo>
                <a:lnTo>
                  <a:pt x="9799663" y="659828"/>
                </a:lnTo>
                <a:lnTo>
                  <a:pt x="0" y="65982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4" name="Freeform 14"/>
          <p:cNvSpPr/>
          <p:nvPr/>
        </p:nvSpPr>
        <p:spPr>
          <a:xfrm>
            <a:off x="3595982" y="3438418"/>
            <a:ext cx="11156968" cy="605875"/>
          </a:xfrm>
          <a:custGeom>
            <a:avLst/>
            <a:gdLst/>
            <a:ahLst/>
            <a:cxnLst/>
            <a:rect l="l" t="t" r="r" b="b"/>
            <a:pathLst>
              <a:path w="11156968" h="605875">
                <a:moveTo>
                  <a:pt x="0" y="0"/>
                </a:moveTo>
                <a:lnTo>
                  <a:pt x="11156968" y="0"/>
                </a:lnTo>
                <a:lnTo>
                  <a:pt x="11156968" y="605875"/>
                </a:lnTo>
                <a:lnTo>
                  <a:pt x="0" y="60587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5" name="Freeform 15"/>
          <p:cNvSpPr/>
          <p:nvPr/>
        </p:nvSpPr>
        <p:spPr>
          <a:xfrm>
            <a:off x="4972190" y="7446552"/>
            <a:ext cx="10026961" cy="1438747"/>
          </a:xfrm>
          <a:custGeom>
            <a:avLst/>
            <a:gdLst/>
            <a:ahLst/>
            <a:cxnLst/>
            <a:rect l="l" t="t" r="r" b="b"/>
            <a:pathLst>
              <a:path w="10026961" h="1438747">
                <a:moveTo>
                  <a:pt x="0" y="0"/>
                </a:moveTo>
                <a:lnTo>
                  <a:pt x="10026961" y="0"/>
                </a:lnTo>
                <a:lnTo>
                  <a:pt x="10026961" y="1438747"/>
                </a:lnTo>
                <a:lnTo>
                  <a:pt x="0" y="143874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6" name="Freeform 16"/>
          <p:cNvSpPr/>
          <p:nvPr/>
        </p:nvSpPr>
        <p:spPr>
          <a:xfrm>
            <a:off x="3595982" y="4732020"/>
            <a:ext cx="11379023" cy="2455110"/>
          </a:xfrm>
          <a:custGeom>
            <a:avLst/>
            <a:gdLst/>
            <a:ahLst/>
            <a:cxnLst/>
            <a:rect l="l" t="t" r="r" b="b"/>
            <a:pathLst>
              <a:path w="11379023" h="2455110">
                <a:moveTo>
                  <a:pt x="0" y="0"/>
                </a:moveTo>
                <a:lnTo>
                  <a:pt x="11379023" y="0"/>
                </a:lnTo>
                <a:lnTo>
                  <a:pt x="11379023" y="2455110"/>
                </a:lnTo>
                <a:lnTo>
                  <a:pt x="0" y="245511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7" name="TextBox 17"/>
          <p:cNvSpPr txBox="1"/>
          <p:nvPr/>
        </p:nvSpPr>
        <p:spPr>
          <a:xfrm>
            <a:off x="5461304" y="586743"/>
            <a:ext cx="11797996" cy="11398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800"/>
              </a:lnSpc>
            </a:pPr>
            <a:r>
              <a:rPr lang="en-US" sz="8000">
                <a:solidFill>
                  <a:srgbClr val="040404"/>
                </a:solidFill>
                <a:latin typeface="Garet ExtraBold"/>
              </a:rPr>
              <a:t>Stemming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6155491" y="8527601"/>
            <a:ext cx="742736" cy="6750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59"/>
              </a:lnSpc>
              <a:spcBef>
                <a:spcPct val="0"/>
              </a:spcBef>
            </a:pPr>
            <a:r>
              <a:rPr lang="en-US" sz="3999">
                <a:solidFill>
                  <a:srgbClr val="040404"/>
                </a:solidFill>
                <a:latin typeface="Garet ExtraBold"/>
              </a:rPr>
              <a:t>12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3595982" y="4196714"/>
            <a:ext cx="8343619" cy="9467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59"/>
              </a:lnSpc>
            </a:pPr>
            <a:r>
              <a:rPr lang="en-US" sz="2199" spc="87">
                <a:solidFill>
                  <a:srgbClr val="040404"/>
                </a:solidFill>
                <a:latin typeface="Montserrat Semi-Bold"/>
              </a:rPr>
              <a:t>Uzyskane tokeny:</a:t>
            </a:r>
          </a:p>
          <a:p>
            <a:pPr>
              <a:lnSpc>
                <a:spcPts val="3959"/>
              </a:lnSpc>
            </a:pPr>
            <a:endParaRPr lang="en-US" sz="2199" spc="87">
              <a:solidFill>
                <a:srgbClr val="040404"/>
              </a:solidFill>
              <a:latin typeface="Montserrat Semi-Bold"/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800381" y="7658413"/>
            <a:ext cx="8343619" cy="1442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59"/>
              </a:lnSpc>
            </a:pPr>
            <a:r>
              <a:rPr lang="en-US" sz="2199" spc="87">
                <a:solidFill>
                  <a:srgbClr val="040404"/>
                </a:solidFill>
                <a:latin typeface="Montserrat Semi-Bold"/>
              </a:rPr>
              <a:t>Otrzymany rezultat</a:t>
            </a:r>
          </a:p>
          <a:p>
            <a:pPr>
              <a:lnSpc>
                <a:spcPts val="3959"/>
              </a:lnSpc>
            </a:pPr>
            <a:r>
              <a:rPr lang="en-US" sz="2199" spc="87">
                <a:solidFill>
                  <a:srgbClr val="040404"/>
                </a:solidFill>
                <a:latin typeface="Montserrat Semi-Bold"/>
              </a:rPr>
              <a:t>programu na tym etapie:</a:t>
            </a:r>
          </a:p>
          <a:p>
            <a:pPr>
              <a:lnSpc>
                <a:spcPts val="3959"/>
              </a:lnSpc>
            </a:pPr>
            <a:endParaRPr lang="en-US" sz="2199" spc="87">
              <a:solidFill>
                <a:srgbClr val="040404"/>
              </a:solidFill>
              <a:latin typeface="Montserrat Semi-Bo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859375" y="-267806"/>
            <a:ext cx="593949" cy="10899628"/>
            <a:chOff x="0" y="0"/>
            <a:chExt cx="156431" cy="28706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56431" cy="2870684"/>
            </a:xfrm>
            <a:custGeom>
              <a:avLst/>
              <a:gdLst/>
              <a:ahLst/>
              <a:cxnLst/>
              <a:rect l="l" t="t" r="r" b="b"/>
              <a:pathLst>
                <a:path w="156431" h="2870684">
                  <a:moveTo>
                    <a:pt x="0" y="0"/>
                  </a:moveTo>
                  <a:lnTo>
                    <a:pt x="156431" y="0"/>
                  </a:lnTo>
                  <a:lnTo>
                    <a:pt x="156431" y="2870684"/>
                  </a:lnTo>
                  <a:lnTo>
                    <a:pt x="0" y="2870684"/>
                  </a:ln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156431" cy="29183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343474" y="3299293"/>
            <a:ext cx="896427" cy="89642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-72706" y="-1264669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grpSp>
        <p:nvGrpSpPr>
          <p:cNvPr id="9" name="Group 9"/>
          <p:cNvGrpSpPr/>
          <p:nvPr/>
        </p:nvGrpSpPr>
        <p:grpSpPr>
          <a:xfrm>
            <a:off x="-2057400" y="4697690"/>
            <a:ext cx="3086100" cy="3086100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A4A4A4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8906208" y="8336303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3" name="Freeform 13"/>
          <p:cNvSpPr/>
          <p:nvPr/>
        </p:nvSpPr>
        <p:spPr>
          <a:xfrm>
            <a:off x="930047" y="3298176"/>
            <a:ext cx="8213953" cy="5960124"/>
          </a:xfrm>
          <a:custGeom>
            <a:avLst/>
            <a:gdLst/>
            <a:ahLst/>
            <a:cxnLst/>
            <a:rect l="l" t="t" r="r" b="b"/>
            <a:pathLst>
              <a:path w="8213953" h="5960124">
                <a:moveTo>
                  <a:pt x="0" y="0"/>
                </a:moveTo>
                <a:lnTo>
                  <a:pt x="8213953" y="0"/>
                </a:lnTo>
                <a:lnTo>
                  <a:pt x="8213953" y="5960124"/>
                </a:lnTo>
                <a:lnTo>
                  <a:pt x="0" y="596012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4" name="Freeform 14"/>
          <p:cNvSpPr/>
          <p:nvPr/>
        </p:nvSpPr>
        <p:spPr>
          <a:xfrm>
            <a:off x="9334500" y="3662969"/>
            <a:ext cx="8343348" cy="3026509"/>
          </a:xfrm>
          <a:custGeom>
            <a:avLst/>
            <a:gdLst/>
            <a:ahLst/>
            <a:cxnLst/>
            <a:rect l="l" t="t" r="r" b="b"/>
            <a:pathLst>
              <a:path w="8343348" h="3026509">
                <a:moveTo>
                  <a:pt x="0" y="0"/>
                </a:moveTo>
                <a:lnTo>
                  <a:pt x="8343348" y="0"/>
                </a:lnTo>
                <a:lnTo>
                  <a:pt x="8343348" y="3026509"/>
                </a:lnTo>
                <a:lnTo>
                  <a:pt x="0" y="302650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5" name="TextBox 15"/>
          <p:cNvSpPr txBox="1"/>
          <p:nvPr/>
        </p:nvSpPr>
        <p:spPr>
          <a:xfrm>
            <a:off x="5461304" y="586743"/>
            <a:ext cx="11797996" cy="2254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800"/>
              </a:lnSpc>
            </a:pPr>
            <a:r>
              <a:rPr lang="en-US" sz="8000">
                <a:solidFill>
                  <a:srgbClr val="040404"/>
                </a:solidFill>
                <a:latin typeface="Garet ExtraBold"/>
              </a:rPr>
              <a:t>Dobieranie kategorii dla żartów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6155491" y="8527601"/>
            <a:ext cx="742736" cy="6750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59"/>
              </a:lnSpc>
              <a:spcBef>
                <a:spcPct val="0"/>
              </a:spcBef>
            </a:pPr>
            <a:r>
              <a:rPr lang="en-US" sz="3999">
                <a:solidFill>
                  <a:srgbClr val="040404"/>
                </a:solidFill>
                <a:latin typeface="Garet ExtraBold"/>
              </a:rPr>
              <a:t>13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859375" y="-267806"/>
            <a:ext cx="593949" cy="10899628"/>
            <a:chOff x="0" y="0"/>
            <a:chExt cx="156431" cy="28706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56431" cy="2870684"/>
            </a:xfrm>
            <a:custGeom>
              <a:avLst/>
              <a:gdLst/>
              <a:ahLst/>
              <a:cxnLst/>
              <a:rect l="l" t="t" r="r" b="b"/>
              <a:pathLst>
                <a:path w="156431" h="2870684">
                  <a:moveTo>
                    <a:pt x="0" y="0"/>
                  </a:moveTo>
                  <a:lnTo>
                    <a:pt x="156431" y="0"/>
                  </a:lnTo>
                  <a:lnTo>
                    <a:pt x="156431" y="2870684"/>
                  </a:lnTo>
                  <a:lnTo>
                    <a:pt x="0" y="2870684"/>
                  </a:ln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156431" cy="29183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343474" y="3299293"/>
            <a:ext cx="896427" cy="89642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-72706" y="-1264669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grpSp>
        <p:nvGrpSpPr>
          <p:cNvPr id="9" name="Group 9"/>
          <p:cNvGrpSpPr/>
          <p:nvPr/>
        </p:nvGrpSpPr>
        <p:grpSpPr>
          <a:xfrm>
            <a:off x="-2057400" y="4697690"/>
            <a:ext cx="3086100" cy="3086100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A4A4A4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8906208" y="8336303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3" name="Freeform 13"/>
          <p:cNvSpPr/>
          <p:nvPr/>
        </p:nvSpPr>
        <p:spPr>
          <a:xfrm>
            <a:off x="8564473" y="2443912"/>
            <a:ext cx="9028873" cy="5399175"/>
          </a:xfrm>
          <a:custGeom>
            <a:avLst/>
            <a:gdLst/>
            <a:ahLst/>
            <a:cxnLst/>
            <a:rect l="l" t="t" r="r" b="b"/>
            <a:pathLst>
              <a:path w="9028873" h="5399175">
                <a:moveTo>
                  <a:pt x="0" y="0"/>
                </a:moveTo>
                <a:lnTo>
                  <a:pt x="9028873" y="0"/>
                </a:lnTo>
                <a:lnTo>
                  <a:pt x="9028873" y="5399176"/>
                </a:lnTo>
                <a:lnTo>
                  <a:pt x="0" y="539917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4" name="TextBox 14"/>
          <p:cNvSpPr txBox="1"/>
          <p:nvPr/>
        </p:nvSpPr>
        <p:spPr>
          <a:xfrm>
            <a:off x="552952" y="4003675"/>
            <a:ext cx="7838709" cy="11398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800"/>
              </a:lnSpc>
            </a:pPr>
            <a:r>
              <a:rPr lang="en-US" sz="8000">
                <a:solidFill>
                  <a:srgbClr val="040404"/>
                </a:solidFill>
                <a:latin typeface="Garet ExtraBold"/>
              </a:rPr>
              <a:t>Dostosowanie 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220072" y="5440485"/>
            <a:ext cx="6771151" cy="20593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79"/>
              </a:lnSpc>
            </a:pPr>
            <a:r>
              <a:rPr lang="en-US" sz="3099" spc="123">
                <a:solidFill>
                  <a:srgbClr val="040404"/>
                </a:solidFill>
                <a:latin typeface="Montserrat Semi-Bold"/>
              </a:rPr>
              <a:t>Wpływ modyfikacji pliku z kategoriami oraz z słowami kluczowymi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6146496" y="8444916"/>
            <a:ext cx="742736" cy="6750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59"/>
              </a:lnSpc>
              <a:spcBef>
                <a:spcPct val="0"/>
              </a:spcBef>
            </a:pPr>
            <a:r>
              <a:rPr lang="en-US" sz="3999">
                <a:solidFill>
                  <a:srgbClr val="040404"/>
                </a:solidFill>
                <a:latin typeface="Garet ExtraBold"/>
              </a:rPr>
              <a:t>14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859375" y="-267806"/>
            <a:ext cx="593949" cy="10899628"/>
            <a:chOff x="0" y="0"/>
            <a:chExt cx="156431" cy="28706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56431" cy="2870684"/>
            </a:xfrm>
            <a:custGeom>
              <a:avLst/>
              <a:gdLst/>
              <a:ahLst/>
              <a:cxnLst/>
              <a:rect l="l" t="t" r="r" b="b"/>
              <a:pathLst>
                <a:path w="156431" h="2870684">
                  <a:moveTo>
                    <a:pt x="0" y="0"/>
                  </a:moveTo>
                  <a:lnTo>
                    <a:pt x="156431" y="0"/>
                  </a:lnTo>
                  <a:lnTo>
                    <a:pt x="156431" y="2870684"/>
                  </a:lnTo>
                  <a:lnTo>
                    <a:pt x="0" y="2870684"/>
                  </a:ln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156431" cy="29183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343474" y="3299293"/>
            <a:ext cx="896427" cy="89642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-72706" y="-1264669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grpSp>
        <p:nvGrpSpPr>
          <p:cNvPr id="9" name="Group 9"/>
          <p:cNvGrpSpPr/>
          <p:nvPr/>
        </p:nvGrpSpPr>
        <p:grpSpPr>
          <a:xfrm>
            <a:off x="-2057400" y="4697690"/>
            <a:ext cx="3086100" cy="3086100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A4A4A4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8906208" y="8336303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grpSp>
        <p:nvGrpSpPr>
          <p:cNvPr id="13" name="Group 13"/>
          <p:cNvGrpSpPr/>
          <p:nvPr/>
        </p:nvGrpSpPr>
        <p:grpSpPr>
          <a:xfrm>
            <a:off x="7472180" y="859136"/>
            <a:ext cx="9787120" cy="6646564"/>
            <a:chOff x="0" y="0"/>
            <a:chExt cx="2577678" cy="1866408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577678" cy="1866408"/>
            </a:xfrm>
            <a:custGeom>
              <a:avLst/>
              <a:gdLst/>
              <a:ahLst/>
              <a:cxnLst/>
              <a:rect l="l" t="t" r="r" b="b"/>
              <a:pathLst>
                <a:path w="2577678" h="1866408">
                  <a:moveTo>
                    <a:pt x="23731" y="0"/>
                  </a:moveTo>
                  <a:lnTo>
                    <a:pt x="2553947" y="0"/>
                  </a:lnTo>
                  <a:cubicBezTo>
                    <a:pt x="2560241" y="0"/>
                    <a:pt x="2566277" y="2500"/>
                    <a:pt x="2570727" y="6951"/>
                  </a:cubicBezTo>
                  <a:cubicBezTo>
                    <a:pt x="2575178" y="11401"/>
                    <a:pt x="2577678" y="17437"/>
                    <a:pt x="2577678" y="23731"/>
                  </a:cubicBezTo>
                  <a:lnTo>
                    <a:pt x="2577678" y="1842677"/>
                  </a:lnTo>
                  <a:cubicBezTo>
                    <a:pt x="2577678" y="1848970"/>
                    <a:pt x="2575178" y="1855007"/>
                    <a:pt x="2570727" y="1859457"/>
                  </a:cubicBezTo>
                  <a:cubicBezTo>
                    <a:pt x="2566277" y="1863907"/>
                    <a:pt x="2560241" y="1866408"/>
                    <a:pt x="2553947" y="1866408"/>
                  </a:cubicBezTo>
                  <a:lnTo>
                    <a:pt x="23731" y="1866408"/>
                  </a:lnTo>
                  <a:cubicBezTo>
                    <a:pt x="10625" y="1866408"/>
                    <a:pt x="0" y="1855783"/>
                    <a:pt x="0" y="1842677"/>
                  </a:cubicBezTo>
                  <a:lnTo>
                    <a:pt x="0" y="23731"/>
                  </a:lnTo>
                  <a:cubicBezTo>
                    <a:pt x="0" y="17437"/>
                    <a:pt x="2500" y="11401"/>
                    <a:pt x="6951" y="6951"/>
                  </a:cubicBezTo>
                  <a:cubicBezTo>
                    <a:pt x="11401" y="2500"/>
                    <a:pt x="17437" y="0"/>
                    <a:pt x="23731" y="0"/>
                  </a:cubicBezTo>
                  <a:close/>
                </a:path>
              </a:pathLst>
            </a:custGeom>
            <a:solidFill>
              <a:srgbClr val="94B8AB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-47625"/>
              <a:ext cx="2577678" cy="19140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>
            <a:off x="1423277" y="2980025"/>
            <a:ext cx="5120226" cy="4114800"/>
          </a:xfrm>
          <a:custGeom>
            <a:avLst/>
            <a:gdLst/>
            <a:ahLst/>
            <a:cxnLst/>
            <a:rect l="l" t="t" r="r" b="b"/>
            <a:pathLst>
              <a:path w="5120226" h="4114800">
                <a:moveTo>
                  <a:pt x="0" y="0"/>
                </a:moveTo>
                <a:lnTo>
                  <a:pt x="5120226" y="0"/>
                </a:lnTo>
                <a:lnTo>
                  <a:pt x="512022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7" name="TextBox 17"/>
          <p:cNvSpPr txBox="1"/>
          <p:nvPr/>
        </p:nvSpPr>
        <p:spPr>
          <a:xfrm>
            <a:off x="8711660" y="1480323"/>
            <a:ext cx="7308161" cy="1285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900"/>
              </a:lnSpc>
            </a:pPr>
            <a:r>
              <a:rPr lang="en-US" sz="9000">
                <a:solidFill>
                  <a:srgbClr val="040404"/>
                </a:solidFill>
                <a:latin typeface="Garet ExtraBold"/>
              </a:rPr>
              <a:t>Bibliografia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6155491" y="8527601"/>
            <a:ext cx="742736" cy="6750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59"/>
              </a:lnSpc>
              <a:spcBef>
                <a:spcPct val="0"/>
              </a:spcBef>
            </a:pPr>
            <a:r>
              <a:rPr lang="en-US" sz="3999">
                <a:solidFill>
                  <a:srgbClr val="040404"/>
                </a:solidFill>
                <a:latin typeface="Garet ExtraBold"/>
              </a:rPr>
              <a:t>15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7683869" y="3160418"/>
            <a:ext cx="8651735" cy="34453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41"/>
              </a:lnSpc>
            </a:pPr>
            <a:r>
              <a:rPr lang="pl-PL" sz="2189" spc="87" dirty="0">
                <a:solidFill>
                  <a:srgbClr val="040404"/>
                </a:solidFill>
                <a:latin typeface="Montserrat Semi-Bold"/>
              </a:rPr>
              <a:t>Dr </a:t>
            </a:r>
            <a:r>
              <a:rPr lang="en-US" sz="2189" spc="87" dirty="0" err="1">
                <a:solidFill>
                  <a:srgbClr val="040404"/>
                </a:solidFill>
                <a:latin typeface="Montserrat Semi-Bold"/>
              </a:rPr>
              <a:t>Radosław</a:t>
            </a:r>
            <a:r>
              <a:rPr lang="en-US" sz="2189" spc="87" dirty="0">
                <a:solidFill>
                  <a:srgbClr val="040404"/>
                </a:solidFill>
                <a:latin typeface="Montserrat Semi-Bold"/>
              </a:rPr>
              <a:t> </a:t>
            </a:r>
            <a:r>
              <a:rPr lang="en-US" sz="2189" spc="87" dirty="0" err="1">
                <a:solidFill>
                  <a:srgbClr val="040404"/>
                </a:solidFill>
                <a:latin typeface="Montserrat Semi-Bold"/>
              </a:rPr>
              <a:t>Kycia</a:t>
            </a:r>
            <a:r>
              <a:rPr lang="en-US" sz="2189" spc="87" dirty="0">
                <a:solidFill>
                  <a:srgbClr val="040404"/>
                </a:solidFill>
                <a:latin typeface="Montserrat Semi-Bold"/>
              </a:rPr>
              <a:t>, </a:t>
            </a:r>
            <a:r>
              <a:rPr lang="en-US" sz="2189" spc="87" dirty="0" err="1">
                <a:solidFill>
                  <a:srgbClr val="040404"/>
                </a:solidFill>
                <a:latin typeface="Montserrat Semi-Bold"/>
              </a:rPr>
              <a:t>Wykład</a:t>
            </a:r>
            <a:r>
              <a:rPr lang="en-US" sz="2189" spc="87" dirty="0">
                <a:solidFill>
                  <a:srgbClr val="040404"/>
                </a:solidFill>
                <a:latin typeface="Montserrat Semi-Bold"/>
              </a:rPr>
              <a:t> 7, </a:t>
            </a:r>
            <a:r>
              <a:rPr lang="en-US" sz="2189" spc="87" dirty="0" err="1">
                <a:solidFill>
                  <a:srgbClr val="040404"/>
                </a:solidFill>
                <a:latin typeface="Montserrat Semi-Bold"/>
              </a:rPr>
              <a:t>Przetwarzanie</a:t>
            </a:r>
            <a:r>
              <a:rPr lang="en-US" sz="2189" spc="87" dirty="0">
                <a:solidFill>
                  <a:srgbClr val="040404"/>
                </a:solidFill>
                <a:latin typeface="Montserrat Semi-Bold"/>
              </a:rPr>
              <a:t> </a:t>
            </a:r>
            <a:r>
              <a:rPr lang="en-US" sz="2189" spc="87" dirty="0" err="1">
                <a:solidFill>
                  <a:srgbClr val="040404"/>
                </a:solidFill>
                <a:latin typeface="Montserrat Semi-Bold"/>
              </a:rPr>
              <a:t>Języka</a:t>
            </a:r>
            <a:r>
              <a:rPr lang="en-US" sz="2189" spc="87" dirty="0">
                <a:solidFill>
                  <a:srgbClr val="040404"/>
                </a:solidFill>
                <a:latin typeface="Montserrat Semi-Bold"/>
              </a:rPr>
              <a:t> </a:t>
            </a:r>
            <a:r>
              <a:rPr lang="en-US" sz="2189" spc="87" dirty="0" err="1">
                <a:solidFill>
                  <a:srgbClr val="040404"/>
                </a:solidFill>
                <a:latin typeface="Montserrat Semi-Bold"/>
              </a:rPr>
              <a:t>Naturalnego</a:t>
            </a:r>
            <a:endParaRPr lang="en-US" sz="2189" spc="87" dirty="0">
              <a:solidFill>
                <a:srgbClr val="040404"/>
              </a:solidFill>
              <a:latin typeface="Montserrat Semi-Bold"/>
            </a:endParaRPr>
          </a:p>
          <a:p>
            <a:pPr algn="ctr">
              <a:lnSpc>
                <a:spcPts val="3941"/>
              </a:lnSpc>
            </a:pPr>
            <a:r>
              <a:rPr lang="en-US" sz="2189" u="sng" spc="87" dirty="0">
                <a:solidFill>
                  <a:srgbClr val="040404"/>
                </a:solidFill>
                <a:latin typeface="Montserrat Semi-Bold"/>
                <a:hlinkClick r:id="rId8" tooltip="https://pl.wikipedia.org/wiki/Stemming"/>
              </a:rPr>
              <a:t>Wikipedia - Stemming</a:t>
            </a:r>
          </a:p>
          <a:p>
            <a:pPr algn="ctr">
              <a:lnSpc>
                <a:spcPts val="3941"/>
              </a:lnSpc>
            </a:pPr>
            <a:r>
              <a:rPr lang="pl-PL" sz="2189" spc="87" dirty="0" err="1">
                <a:solidFill>
                  <a:srgbClr val="040404"/>
                </a:solidFill>
                <a:latin typeface="Montserrat Semi-Bold"/>
                <a:hlinkClick r:id="rId9"/>
              </a:rPr>
              <a:t>Github</a:t>
            </a:r>
            <a:r>
              <a:rPr lang="pl-PL" sz="2189" spc="87" dirty="0">
                <a:solidFill>
                  <a:srgbClr val="040404"/>
                </a:solidFill>
                <a:latin typeface="Montserrat Semi-Bold"/>
                <a:hlinkClick r:id="rId9"/>
              </a:rPr>
              <a:t> - </a:t>
            </a:r>
            <a:r>
              <a:rPr lang="pl-PL" sz="2189" spc="87" dirty="0" err="1">
                <a:solidFill>
                  <a:srgbClr val="040404"/>
                </a:solidFill>
                <a:latin typeface="Montserrat Semi-Bold"/>
                <a:hlinkClick r:id="rId9"/>
              </a:rPr>
              <a:t>Stemmer</a:t>
            </a:r>
            <a:endParaRPr lang="en-US" sz="2189" spc="87" dirty="0">
              <a:solidFill>
                <a:srgbClr val="040404"/>
              </a:solidFill>
              <a:latin typeface="Montserrat Semi-Bold"/>
            </a:endParaRPr>
          </a:p>
          <a:p>
            <a:pPr algn="ctr">
              <a:lnSpc>
                <a:spcPts val="3941"/>
              </a:lnSpc>
            </a:pPr>
            <a:r>
              <a:rPr lang="en-US" sz="2189" u="sng" spc="87" dirty="0" err="1">
                <a:solidFill>
                  <a:srgbClr val="040404"/>
                </a:solidFill>
                <a:latin typeface="Montserrat Semi-Bold"/>
                <a:hlinkClick r:id="rId10" tooltip="https://ermlab.com/blog/technicznie/wyszukiwanie-danych-w-czasie-rzeczywistym-z-wykorzystaniem-elasticsearch/"/>
              </a:rPr>
              <a:t>Wyszukiwanie</a:t>
            </a:r>
            <a:r>
              <a:rPr lang="en-US" sz="2189" u="sng" spc="87" dirty="0">
                <a:solidFill>
                  <a:srgbClr val="040404"/>
                </a:solidFill>
                <a:latin typeface="Montserrat Semi-Bold"/>
                <a:hlinkClick r:id="rId10" tooltip="https://ermlab.com/blog/technicznie/wyszukiwanie-danych-w-czasie-rzeczywistym-z-wykorzystaniem-elasticsearch/"/>
              </a:rPr>
              <a:t> </a:t>
            </a:r>
            <a:r>
              <a:rPr lang="en-US" sz="2189" u="sng" spc="87" dirty="0" err="1">
                <a:solidFill>
                  <a:srgbClr val="040404"/>
                </a:solidFill>
                <a:latin typeface="Montserrat Semi-Bold"/>
                <a:hlinkClick r:id="rId10" tooltip="https://ermlab.com/blog/technicznie/wyszukiwanie-danych-w-czasie-rzeczywistym-z-wykorzystaniem-elasticsearch/"/>
              </a:rPr>
              <a:t>danych</a:t>
            </a:r>
            <a:r>
              <a:rPr lang="en-US" sz="2189" u="sng" spc="87" dirty="0">
                <a:solidFill>
                  <a:srgbClr val="040404"/>
                </a:solidFill>
                <a:latin typeface="Montserrat Semi-Bold"/>
                <a:hlinkClick r:id="rId10" tooltip="https://ermlab.com/blog/technicznie/wyszukiwanie-danych-w-czasie-rzeczywistym-z-wykorzystaniem-elasticsearch/"/>
              </a:rPr>
              <a:t> w </a:t>
            </a:r>
            <a:r>
              <a:rPr lang="en-US" sz="2189" u="sng" spc="87" dirty="0" err="1">
                <a:solidFill>
                  <a:srgbClr val="040404"/>
                </a:solidFill>
                <a:latin typeface="Montserrat Semi-Bold"/>
                <a:hlinkClick r:id="rId10" tooltip="https://ermlab.com/blog/technicznie/wyszukiwanie-danych-w-czasie-rzeczywistym-z-wykorzystaniem-elasticsearch/"/>
              </a:rPr>
              <a:t>czasie</a:t>
            </a:r>
            <a:r>
              <a:rPr lang="en-US" sz="2189" u="sng" spc="87" dirty="0">
                <a:solidFill>
                  <a:srgbClr val="040404"/>
                </a:solidFill>
                <a:latin typeface="Montserrat Semi-Bold"/>
                <a:hlinkClick r:id="rId10" tooltip="https://ermlab.com/blog/technicznie/wyszukiwanie-danych-w-czasie-rzeczywistym-z-wykorzystaniem-elasticsearch/"/>
              </a:rPr>
              <a:t> </a:t>
            </a:r>
            <a:r>
              <a:rPr lang="en-US" sz="2189" u="sng" spc="87" dirty="0" err="1">
                <a:solidFill>
                  <a:srgbClr val="040404"/>
                </a:solidFill>
                <a:latin typeface="Montserrat Semi-Bold"/>
                <a:hlinkClick r:id="rId10" tooltip="https://ermlab.com/blog/technicznie/wyszukiwanie-danych-w-czasie-rzeczywistym-z-wykorzystaniem-elasticsearch/"/>
              </a:rPr>
              <a:t>rzeczywistym</a:t>
            </a:r>
            <a:r>
              <a:rPr lang="en-US" sz="2189" u="sng" spc="87" dirty="0">
                <a:solidFill>
                  <a:srgbClr val="040404"/>
                </a:solidFill>
                <a:latin typeface="Montserrat Semi-Bold"/>
                <a:hlinkClick r:id="rId10" tooltip="https://ermlab.com/blog/technicznie/wyszukiwanie-danych-w-czasie-rzeczywistym-z-wykorzystaniem-elasticsearch/"/>
              </a:rPr>
              <a:t> </a:t>
            </a:r>
          </a:p>
          <a:p>
            <a:pPr algn="ctr">
              <a:lnSpc>
                <a:spcPts val="3941"/>
              </a:lnSpc>
            </a:pPr>
            <a:r>
              <a:rPr lang="en-US" sz="2189" u="sng" spc="87" dirty="0">
                <a:solidFill>
                  <a:srgbClr val="040404"/>
                </a:solidFill>
                <a:latin typeface="Montserrat Semi-Bold"/>
                <a:hlinkClick r:id="rId11" tooltip="https://github.com/taivop/joke-dataset/tree/master"/>
              </a:rPr>
              <a:t>Web Scraper</a:t>
            </a:r>
            <a:r>
              <a:rPr lang="en-US" sz="2189" u="sng" spc="87" dirty="0">
                <a:solidFill>
                  <a:srgbClr val="040404"/>
                </a:solidFill>
                <a:latin typeface="Montserrat Semi-Bold"/>
              </a:rPr>
              <a:t> </a:t>
            </a:r>
          </a:p>
          <a:p>
            <a:pPr algn="ctr">
              <a:lnSpc>
                <a:spcPts val="3941"/>
              </a:lnSpc>
            </a:pPr>
            <a:endParaRPr lang="en-US" sz="2189" u="sng" spc="87" dirty="0">
              <a:solidFill>
                <a:srgbClr val="040404"/>
              </a:solidFill>
              <a:latin typeface="Montserrat Semi-Bold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859375" y="-267806"/>
            <a:ext cx="593949" cy="10899628"/>
            <a:chOff x="0" y="0"/>
            <a:chExt cx="156431" cy="28706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56431" cy="2870684"/>
            </a:xfrm>
            <a:custGeom>
              <a:avLst/>
              <a:gdLst/>
              <a:ahLst/>
              <a:cxnLst/>
              <a:rect l="l" t="t" r="r" b="b"/>
              <a:pathLst>
                <a:path w="156431" h="2870684">
                  <a:moveTo>
                    <a:pt x="0" y="0"/>
                  </a:moveTo>
                  <a:lnTo>
                    <a:pt x="156431" y="0"/>
                  </a:lnTo>
                  <a:lnTo>
                    <a:pt x="156431" y="2870684"/>
                  </a:lnTo>
                  <a:lnTo>
                    <a:pt x="0" y="2870684"/>
                  </a:ln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156431" cy="29183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343474" y="3299293"/>
            <a:ext cx="896427" cy="89642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-72706" y="-1264669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grpSp>
        <p:nvGrpSpPr>
          <p:cNvPr id="9" name="Group 9"/>
          <p:cNvGrpSpPr/>
          <p:nvPr/>
        </p:nvGrpSpPr>
        <p:grpSpPr>
          <a:xfrm>
            <a:off x="-2057400" y="4697690"/>
            <a:ext cx="3086100" cy="3086100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A4A4A4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8906208" y="8336303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grpSp>
        <p:nvGrpSpPr>
          <p:cNvPr id="13" name="Group 13"/>
          <p:cNvGrpSpPr>
            <a:grpSpLocks noChangeAspect="1"/>
          </p:cNvGrpSpPr>
          <p:nvPr/>
        </p:nvGrpSpPr>
        <p:grpSpPr>
          <a:xfrm>
            <a:off x="964438" y="2104442"/>
            <a:ext cx="6283906" cy="6283906"/>
            <a:chOff x="0" y="0"/>
            <a:chExt cx="6350000" cy="6350000"/>
          </a:xfrm>
        </p:grpSpPr>
        <p:sp>
          <p:nvSpPr>
            <p:cNvPr id="14" name="Freeform 14"/>
            <p:cNvSpPr/>
            <p:nvPr/>
          </p:nvSpPr>
          <p:spPr>
            <a:xfrm>
              <a:off x="655320" y="655320"/>
              <a:ext cx="5039360" cy="5039360"/>
            </a:xfrm>
            <a:custGeom>
              <a:avLst/>
              <a:gdLst/>
              <a:ahLst/>
              <a:cxnLst/>
              <a:rect l="l" t="t" r="r" b="b"/>
              <a:pathLst>
                <a:path w="5039360" h="5039360">
                  <a:moveTo>
                    <a:pt x="2519680" y="0"/>
                  </a:moveTo>
                  <a:cubicBezTo>
                    <a:pt x="1127760" y="0"/>
                    <a:pt x="0" y="1127760"/>
                    <a:pt x="0" y="2519680"/>
                  </a:cubicBezTo>
                  <a:cubicBezTo>
                    <a:pt x="0" y="3911600"/>
                    <a:pt x="1127760" y="5039360"/>
                    <a:pt x="2519680" y="5039360"/>
                  </a:cubicBezTo>
                  <a:cubicBezTo>
                    <a:pt x="3911600" y="5039360"/>
                    <a:pt x="5039360" y="3911600"/>
                    <a:pt x="5039360" y="2519680"/>
                  </a:cubicBezTo>
                  <a:cubicBezTo>
                    <a:pt x="5039360" y="1127760"/>
                    <a:pt x="3911600" y="0"/>
                    <a:pt x="2519680" y="0"/>
                  </a:cubicBezTo>
                  <a:close/>
                </a:path>
              </a:pathLst>
            </a:custGeom>
            <a:blipFill>
              <a:blip r:embed="rId6"/>
              <a:stretch>
                <a:fillRect l="-25046" r="-25046"/>
              </a:stretch>
            </a:blipFill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Freeform 15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3670" y="0"/>
                    <a:pt x="0" y="1424940"/>
                    <a:pt x="0" y="3175000"/>
                  </a:cubicBezTo>
                  <a:cubicBezTo>
                    <a:pt x="0" y="4925060"/>
                    <a:pt x="1423670" y="6350000"/>
                    <a:pt x="3175000" y="6350000"/>
                  </a:cubicBezTo>
                  <a:cubicBezTo>
                    <a:pt x="4925060" y="6350000"/>
                    <a:pt x="6350000" y="4926330"/>
                    <a:pt x="6350000" y="3175000"/>
                  </a:cubicBezTo>
                  <a:cubicBezTo>
                    <a:pt x="6350000" y="1424940"/>
                    <a:pt x="4926330" y="0"/>
                    <a:pt x="3175000" y="0"/>
                  </a:cubicBezTo>
                  <a:close/>
                  <a:moveTo>
                    <a:pt x="3175000" y="5833110"/>
                  </a:moveTo>
                  <a:cubicBezTo>
                    <a:pt x="1709420" y="5833110"/>
                    <a:pt x="516890" y="4640580"/>
                    <a:pt x="516890" y="3175000"/>
                  </a:cubicBezTo>
                  <a:cubicBezTo>
                    <a:pt x="516890" y="1709420"/>
                    <a:pt x="1709420" y="516890"/>
                    <a:pt x="3175000" y="516890"/>
                  </a:cubicBezTo>
                  <a:cubicBezTo>
                    <a:pt x="4640580" y="516890"/>
                    <a:pt x="5833110" y="1709420"/>
                    <a:pt x="5833110" y="3175000"/>
                  </a:cubicBezTo>
                  <a:cubicBezTo>
                    <a:pt x="5833110" y="4640580"/>
                    <a:pt x="4640580" y="5833110"/>
                    <a:pt x="3175000" y="5833110"/>
                  </a:cubicBez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7784156" y="2166123"/>
            <a:ext cx="9475144" cy="1285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9900"/>
              </a:lnSpc>
            </a:pPr>
            <a:r>
              <a:rPr lang="en-US" sz="9000">
                <a:solidFill>
                  <a:srgbClr val="040404"/>
                </a:solidFill>
                <a:latin typeface="Garet ExtraBold"/>
              </a:rPr>
              <a:t>Podsumowanie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349918" y="4467239"/>
            <a:ext cx="8343619" cy="20593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69283" lvl="1" indent="-334641">
              <a:lnSpc>
                <a:spcPts val="5579"/>
              </a:lnSpc>
              <a:buFont typeface="Arial"/>
              <a:buChar char="•"/>
            </a:pPr>
            <a:r>
              <a:rPr lang="en-US" sz="3099" spc="123">
                <a:solidFill>
                  <a:srgbClr val="040404"/>
                </a:solidFill>
                <a:latin typeface="Montserrat Semi-Bold"/>
              </a:rPr>
              <a:t>osiągnięcie głównego założenia</a:t>
            </a:r>
          </a:p>
          <a:p>
            <a:pPr marL="669283" lvl="1" indent="-334641">
              <a:lnSpc>
                <a:spcPts val="5579"/>
              </a:lnSpc>
              <a:buFont typeface="Arial"/>
              <a:buChar char="•"/>
            </a:pPr>
            <a:r>
              <a:rPr lang="en-US" sz="3099" spc="123">
                <a:solidFill>
                  <a:srgbClr val="040404"/>
                </a:solidFill>
                <a:latin typeface="Montserrat Semi-Bold"/>
              </a:rPr>
              <a:t>otwartość na szersze zastosowanie</a:t>
            </a:r>
          </a:p>
          <a:p>
            <a:pPr marL="669283" lvl="1" indent="-334641">
              <a:lnSpc>
                <a:spcPts val="5579"/>
              </a:lnSpc>
              <a:buFont typeface="Arial"/>
              <a:buChar char="•"/>
            </a:pPr>
            <a:r>
              <a:rPr lang="en-US" sz="3099" spc="123">
                <a:solidFill>
                  <a:srgbClr val="040404"/>
                </a:solidFill>
                <a:latin typeface="Montserrat Semi-Bold"/>
              </a:rPr>
              <a:t>zgodność na poziomie ponad 73%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6091229" y="8630495"/>
            <a:ext cx="742736" cy="6750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59"/>
              </a:lnSpc>
              <a:spcBef>
                <a:spcPct val="0"/>
              </a:spcBef>
            </a:pPr>
            <a:r>
              <a:rPr lang="en-US" sz="3999">
                <a:solidFill>
                  <a:srgbClr val="040404"/>
                </a:solidFill>
                <a:latin typeface="Garet ExtraBold"/>
              </a:rPr>
              <a:t>16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859375" y="-267806"/>
            <a:ext cx="593949" cy="10899628"/>
            <a:chOff x="0" y="0"/>
            <a:chExt cx="156431" cy="28706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56431" cy="2870684"/>
            </a:xfrm>
            <a:custGeom>
              <a:avLst/>
              <a:gdLst/>
              <a:ahLst/>
              <a:cxnLst/>
              <a:rect l="l" t="t" r="r" b="b"/>
              <a:pathLst>
                <a:path w="156431" h="2870684">
                  <a:moveTo>
                    <a:pt x="0" y="0"/>
                  </a:moveTo>
                  <a:lnTo>
                    <a:pt x="156431" y="0"/>
                  </a:lnTo>
                  <a:lnTo>
                    <a:pt x="156431" y="2870684"/>
                  </a:lnTo>
                  <a:lnTo>
                    <a:pt x="0" y="2870684"/>
                  </a:ln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156431" cy="29183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343474" y="3299293"/>
            <a:ext cx="896427" cy="89642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-72706" y="-1264669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grpSp>
        <p:nvGrpSpPr>
          <p:cNvPr id="9" name="Group 9"/>
          <p:cNvGrpSpPr/>
          <p:nvPr/>
        </p:nvGrpSpPr>
        <p:grpSpPr>
          <a:xfrm>
            <a:off x="-2057400" y="4697690"/>
            <a:ext cx="3086100" cy="3086100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A4A4A4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8906208" y="8336303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3" name="Freeform 13"/>
          <p:cNvSpPr/>
          <p:nvPr/>
        </p:nvSpPr>
        <p:spPr>
          <a:xfrm>
            <a:off x="5689554" y="5670406"/>
            <a:ext cx="442269" cy="313666"/>
          </a:xfrm>
          <a:custGeom>
            <a:avLst/>
            <a:gdLst/>
            <a:ahLst/>
            <a:cxnLst/>
            <a:rect l="l" t="t" r="r" b="b"/>
            <a:pathLst>
              <a:path w="442269" h="313666">
                <a:moveTo>
                  <a:pt x="0" y="0"/>
                </a:moveTo>
                <a:lnTo>
                  <a:pt x="442269" y="0"/>
                </a:lnTo>
                <a:lnTo>
                  <a:pt x="442269" y="313666"/>
                </a:lnTo>
                <a:lnTo>
                  <a:pt x="0" y="31366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4" name="TextBox 14"/>
          <p:cNvSpPr txBox="1"/>
          <p:nvPr/>
        </p:nvSpPr>
        <p:spPr>
          <a:xfrm>
            <a:off x="15985055" y="8583294"/>
            <a:ext cx="742736" cy="6750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59"/>
              </a:lnSpc>
              <a:spcBef>
                <a:spcPct val="0"/>
              </a:spcBef>
            </a:pPr>
            <a:r>
              <a:rPr lang="en-US" sz="3999">
                <a:solidFill>
                  <a:srgbClr val="040404"/>
                </a:solidFill>
                <a:latin typeface="Garet ExtraBold"/>
              </a:rPr>
              <a:t>17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3253333" y="1897319"/>
            <a:ext cx="11781334" cy="3111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100"/>
              </a:lnSpc>
            </a:pPr>
            <a:r>
              <a:rPr lang="en-US" sz="11000">
                <a:solidFill>
                  <a:srgbClr val="040404"/>
                </a:solidFill>
                <a:latin typeface="Garet ExtraBold"/>
              </a:rPr>
              <a:t>DZIĘKUJEMY ZA UWAGĘ !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6357744" y="5584784"/>
            <a:ext cx="5572512" cy="3992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36"/>
              </a:lnSpc>
              <a:spcBef>
                <a:spcPct val="0"/>
              </a:spcBef>
            </a:pPr>
            <a:r>
              <a:rPr lang="en-US" sz="2400">
                <a:solidFill>
                  <a:srgbClr val="040404"/>
                </a:solidFill>
                <a:latin typeface="Montserrat Semi-Bold"/>
              </a:rPr>
              <a:t>dominik.kieljan@student.pk.edu.pl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6357744" y="6389438"/>
            <a:ext cx="5572512" cy="3992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36"/>
              </a:lnSpc>
              <a:spcBef>
                <a:spcPct val="0"/>
              </a:spcBef>
            </a:pPr>
            <a:r>
              <a:rPr lang="en-US" sz="2400">
                <a:solidFill>
                  <a:srgbClr val="040404"/>
                </a:solidFill>
                <a:latin typeface="Montserrat Semi-Bold"/>
              </a:rPr>
              <a:t>sebastian.galan@student.pk.edu.pl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6357744" y="7191830"/>
            <a:ext cx="5572512" cy="3992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36"/>
              </a:lnSpc>
              <a:spcBef>
                <a:spcPct val="0"/>
              </a:spcBef>
            </a:pPr>
            <a:r>
              <a:rPr lang="en-US" sz="2400">
                <a:solidFill>
                  <a:srgbClr val="040404"/>
                </a:solidFill>
                <a:latin typeface="Montserrat Semi-Bold"/>
              </a:rPr>
              <a:t>jakub.jajkowicz@student.pk.edu.pl</a:t>
            </a:r>
          </a:p>
        </p:txBody>
      </p:sp>
      <p:sp>
        <p:nvSpPr>
          <p:cNvPr id="19" name="Freeform 19"/>
          <p:cNvSpPr/>
          <p:nvPr/>
        </p:nvSpPr>
        <p:spPr>
          <a:xfrm>
            <a:off x="5689554" y="6451299"/>
            <a:ext cx="442269" cy="313666"/>
          </a:xfrm>
          <a:custGeom>
            <a:avLst/>
            <a:gdLst/>
            <a:ahLst/>
            <a:cxnLst/>
            <a:rect l="l" t="t" r="r" b="b"/>
            <a:pathLst>
              <a:path w="442269" h="313666">
                <a:moveTo>
                  <a:pt x="0" y="0"/>
                </a:moveTo>
                <a:lnTo>
                  <a:pt x="442269" y="0"/>
                </a:lnTo>
                <a:lnTo>
                  <a:pt x="442269" y="313666"/>
                </a:lnTo>
                <a:lnTo>
                  <a:pt x="0" y="31366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20" name="Freeform 20"/>
          <p:cNvSpPr/>
          <p:nvPr/>
        </p:nvSpPr>
        <p:spPr>
          <a:xfrm>
            <a:off x="5689554" y="7253691"/>
            <a:ext cx="442269" cy="313666"/>
          </a:xfrm>
          <a:custGeom>
            <a:avLst/>
            <a:gdLst/>
            <a:ahLst/>
            <a:cxnLst/>
            <a:rect l="l" t="t" r="r" b="b"/>
            <a:pathLst>
              <a:path w="442269" h="313666">
                <a:moveTo>
                  <a:pt x="0" y="0"/>
                </a:moveTo>
                <a:lnTo>
                  <a:pt x="442269" y="0"/>
                </a:lnTo>
                <a:lnTo>
                  <a:pt x="442269" y="313666"/>
                </a:lnTo>
                <a:lnTo>
                  <a:pt x="0" y="31366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859375" y="-267806"/>
            <a:ext cx="593949" cy="10899628"/>
            <a:chOff x="0" y="0"/>
            <a:chExt cx="156431" cy="28706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56431" cy="2870684"/>
            </a:xfrm>
            <a:custGeom>
              <a:avLst/>
              <a:gdLst/>
              <a:ahLst/>
              <a:cxnLst/>
              <a:rect l="l" t="t" r="r" b="b"/>
              <a:pathLst>
                <a:path w="156431" h="2870684">
                  <a:moveTo>
                    <a:pt x="0" y="0"/>
                  </a:moveTo>
                  <a:lnTo>
                    <a:pt x="156431" y="0"/>
                  </a:lnTo>
                  <a:lnTo>
                    <a:pt x="156431" y="2870684"/>
                  </a:lnTo>
                  <a:lnTo>
                    <a:pt x="0" y="2870684"/>
                  </a:ln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156431" cy="29183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343474" y="3299293"/>
            <a:ext cx="896427" cy="89642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04739" y="251266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grpSp>
        <p:nvGrpSpPr>
          <p:cNvPr id="9" name="Group 9"/>
          <p:cNvGrpSpPr/>
          <p:nvPr/>
        </p:nvGrpSpPr>
        <p:grpSpPr>
          <a:xfrm>
            <a:off x="-1543050" y="4641857"/>
            <a:ext cx="3086100" cy="3086100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A4A4A4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104739" y="6435729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3" name="TextBox 13"/>
          <p:cNvSpPr txBox="1"/>
          <p:nvPr/>
        </p:nvSpPr>
        <p:spPr>
          <a:xfrm>
            <a:off x="8900347" y="2013418"/>
            <a:ext cx="8115300" cy="1285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900"/>
              </a:lnSpc>
            </a:pPr>
            <a:r>
              <a:rPr lang="en-US" sz="9000">
                <a:solidFill>
                  <a:srgbClr val="040404"/>
                </a:solidFill>
                <a:latin typeface="Garet ExtraBold"/>
              </a:rPr>
              <a:t>Zakres</a:t>
            </a:r>
          </a:p>
        </p:txBody>
      </p:sp>
      <p:sp>
        <p:nvSpPr>
          <p:cNvPr id="14" name="Freeform 14"/>
          <p:cNvSpPr/>
          <p:nvPr/>
        </p:nvSpPr>
        <p:spPr>
          <a:xfrm>
            <a:off x="3448775" y="3596333"/>
            <a:ext cx="5695225" cy="4114800"/>
          </a:xfrm>
          <a:custGeom>
            <a:avLst/>
            <a:gdLst/>
            <a:ahLst/>
            <a:cxnLst/>
            <a:rect l="l" t="t" r="r" b="b"/>
            <a:pathLst>
              <a:path w="5695225" h="4114800">
                <a:moveTo>
                  <a:pt x="0" y="0"/>
                </a:moveTo>
                <a:lnTo>
                  <a:pt x="5695225" y="0"/>
                </a:lnTo>
                <a:lnTo>
                  <a:pt x="5695225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5" name="TextBox 15"/>
          <p:cNvSpPr txBox="1"/>
          <p:nvPr/>
        </p:nvSpPr>
        <p:spPr>
          <a:xfrm>
            <a:off x="9443330" y="3820833"/>
            <a:ext cx="8259828" cy="41738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79"/>
              </a:lnSpc>
            </a:pPr>
            <a:r>
              <a:rPr lang="en-US" sz="3099" spc="123">
                <a:solidFill>
                  <a:srgbClr val="040404"/>
                </a:solidFill>
                <a:latin typeface="Montserrat Semi-Bold"/>
              </a:rPr>
              <a:t>Projekt obejmuje zagadnienia związane z przetwarzaniem języka naturalnego takie jak:</a:t>
            </a:r>
          </a:p>
          <a:p>
            <a:pPr marL="669283" lvl="1" indent="-334641">
              <a:lnSpc>
                <a:spcPts val="5579"/>
              </a:lnSpc>
              <a:buFont typeface="Arial"/>
              <a:buChar char="•"/>
            </a:pPr>
            <a:r>
              <a:rPr lang="en-US" sz="3099" spc="123">
                <a:solidFill>
                  <a:srgbClr val="040404"/>
                </a:solidFill>
                <a:latin typeface="Montserrat Semi-Bold"/>
              </a:rPr>
              <a:t>Tokenizacja</a:t>
            </a:r>
          </a:p>
          <a:p>
            <a:pPr marL="669283" lvl="1" indent="-334641">
              <a:lnSpc>
                <a:spcPts val="5579"/>
              </a:lnSpc>
              <a:buFont typeface="Arial"/>
              <a:buChar char="•"/>
            </a:pPr>
            <a:r>
              <a:rPr lang="en-US" sz="3099" spc="123">
                <a:solidFill>
                  <a:srgbClr val="040404"/>
                </a:solidFill>
                <a:latin typeface="Montserrat Semi-Bold"/>
              </a:rPr>
              <a:t>Normalizacja słownictwa</a:t>
            </a:r>
          </a:p>
          <a:p>
            <a:pPr marL="669283" lvl="1" indent="-334641">
              <a:lnSpc>
                <a:spcPts val="5579"/>
              </a:lnSpc>
              <a:buFont typeface="Arial"/>
              <a:buChar char="•"/>
            </a:pPr>
            <a:r>
              <a:rPr lang="en-US" sz="3099" spc="123">
                <a:solidFill>
                  <a:srgbClr val="040404"/>
                </a:solidFill>
                <a:latin typeface="Montserrat Semi-Bold"/>
              </a:rPr>
              <a:t>Stemming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6155491" y="8832781"/>
            <a:ext cx="742736" cy="6750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59"/>
              </a:lnSpc>
              <a:spcBef>
                <a:spcPct val="0"/>
              </a:spcBef>
            </a:pPr>
            <a:r>
              <a:rPr lang="en-US" sz="3999">
                <a:solidFill>
                  <a:srgbClr val="040404"/>
                </a:solidFill>
                <a:latin typeface="Garet ExtraBold"/>
              </a:rPr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859375" y="-267806"/>
            <a:ext cx="593949" cy="10899628"/>
            <a:chOff x="0" y="0"/>
            <a:chExt cx="156431" cy="28706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56431" cy="2870684"/>
            </a:xfrm>
            <a:custGeom>
              <a:avLst/>
              <a:gdLst/>
              <a:ahLst/>
              <a:cxnLst/>
              <a:rect l="l" t="t" r="r" b="b"/>
              <a:pathLst>
                <a:path w="156431" h="2870684">
                  <a:moveTo>
                    <a:pt x="0" y="0"/>
                  </a:moveTo>
                  <a:lnTo>
                    <a:pt x="156431" y="0"/>
                  </a:lnTo>
                  <a:lnTo>
                    <a:pt x="156431" y="2870684"/>
                  </a:lnTo>
                  <a:lnTo>
                    <a:pt x="0" y="2870684"/>
                  </a:ln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156431" cy="29183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343474" y="3299293"/>
            <a:ext cx="896427" cy="89642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04739" y="251266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grpSp>
        <p:nvGrpSpPr>
          <p:cNvPr id="9" name="Group 9"/>
          <p:cNvGrpSpPr/>
          <p:nvPr/>
        </p:nvGrpSpPr>
        <p:grpSpPr>
          <a:xfrm>
            <a:off x="-1543050" y="4641857"/>
            <a:ext cx="3086100" cy="3086100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A4A4A4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104739" y="6435729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grpSp>
        <p:nvGrpSpPr>
          <p:cNvPr id="13" name="Group 13"/>
          <p:cNvGrpSpPr/>
          <p:nvPr/>
        </p:nvGrpSpPr>
        <p:grpSpPr>
          <a:xfrm>
            <a:off x="5096133" y="4641857"/>
            <a:ext cx="501643" cy="501643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07796B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2987072" y="1114425"/>
            <a:ext cx="12912515" cy="1285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900"/>
              </a:lnSpc>
            </a:pPr>
            <a:r>
              <a:rPr lang="en-US" sz="9000">
                <a:solidFill>
                  <a:srgbClr val="040404"/>
                </a:solidFill>
                <a:latin typeface="Garet ExtraBold"/>
              </a:rPr>
              <a:t>Metodyka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3849469" y="2841262"/>
            <a:ext cx="12438467" cy="13544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79"/>
              </a:lnSpc>
            </a:pPr>
            <a:r>
              <a:rPr lang="en-US" sz="3099" spc="123">
                <a:solidFill>
                  <a:srgbClr val="040404"/>
                </a:solidFill>
                <a:latin typeface="Montserrat Semi-Bold"/>
              </a:rPr>
              <a:t>Do stworzenia programu zostały wykorzytsane następujące narzędzia:</a:t>
            </a:r>
          </a:p>
        </p:txBody>
      </p:sp>
      <p:grpSp>
        <p:nvGrpSpPr>
          <p:cNvPr id="18" name="Group 18"/>
          <p:cNvGrpSpPr/>
          <p:nvPr/>
        </p:nvGrpSpPr>
        <p:grpSpPr>
          <a:xfrm>
            <a:off x="5732984" y="4641857"/>
            <a:ext cx="6526157" cy="2372151"/>
            <a:chOff x="0" y="0"/>
            <a:chExt cx="8701542" cy="3162868"/>
          </a:xfrm>
        </p:grpSpPr>
        <p:sp>
          <p:nvSpPr>
            <p:cNvPr id="19" name="TextBox 19"/>
            <p:cNvSpPr txBox="1"/>
            <p:nvPr/>
          </p:nvSpPr>
          <p:spPr>
            <a:xfrm>
              <a:off x="0" y="-47625"/>
              <a:ext cx="7548661" cy="6496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169"/>
                </a:lnSpc>
                <a:spcBef>
                  <a:spcPct val="0"/>
                </a:spcBef>
              </a:pPr>
              <a:r>
                <a:rPr lang="en-US" sz="2999">
                  <a:solidFill>
                    <a:srgbClr val="040404"/>
                  </a:solidFill>
                  <a:latin typeface="Garet Ultra-Bold"/>
                </a:rPr>
                <a:t>JĘZYK PYTHON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2513263"/>
              <a:ext cx="8701542" cy="6496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169"/>
                </a:lnSpc>
                <a:spcBef>
                  <a:spcPct val="0"/>
                </a:spcBef>
              </a:pPr>
              <a:r>
                <a:rPr lang="en-US" sz="2999">
                  <a:solidFill>
                    <a:srgbClr val="040404"/>
                  </a:solidFill>
                  <a:latin typeface="Garet Ultra-Bold"/>
                </a:rPr>
                <a:t>NLTK STOPWORD KORPUS</a:t>
              </a: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813809"/>
              <a:ext cx="7548661" cy="6496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169"/>
                </a:lnSpc>
                <a:spcBef>
                  <a:spcPct val="0"/>
                </a:spcBef>
              </a:pPr>
              <a:r>
                <a:rPr lang="en-US" sz="2999">
                  <a:solidFill>
                    <a:srgbClr val="040404"/>
                  </a:solidFill>
                  <a:latin typeface="Garet Ultra-Bold"/>
                </a:rPr>
                <a:t>CASUAL TOKENIZATOR</a:t>
              </a:r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1701479"/>
              <a:ext cx="6258722" cy="6496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169"/>
                </a:lnSpc>
                <a:spcBef>
                  <a:spcPct val="0"/>
                </a:spcBef>
              </a:pPr>
              <a:r>
                <a:rPr lang="en-US" sz="2999">
                  <a:solidFill>
                    <a:srgbClr val="040404"/>
                  </a:solidFill>
                  <a:latin typeface="Garet Ultra-Bold"/>
                </a:rPr>
                <a:t>PORTER STEMMER</a:t>
              </a:r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5096133" y="5183401"/>
            <a:ext cx="501643" cy="501643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07796B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5096133" y="5808869"/>
            <a:ext cx="501643" cy="501643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07796B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5096133" y="6435729"/>
            <a:ext cx="501643" cy="501643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07796B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32" name="TextBox 32"/>
          <p:cNvSpPr txBox="1"/>
          <p:nvPr/>
        </p:nvSpPr>
        <p:spPr>
          <a:xfrm>
            <a:off x="16155491" y="8832781"/>
            <a:ext cx="742736" cy="6750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59"/>
              </a:lnSpc>
              <a:spcBef>
                <a:spcPct val="0"/>
              </a:spcBef>
            </a:pPr>
            <a:r>
              <a:rPr lang="en-US" sz="3999">
                <a:solidFill>
                  <a:srgbClr val="040404"/>
                </a:solidFill>
                <a:latin typeface="Garet ExtraBold"/>
              </a:rPr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859375" y="-267806"/>
            <a:ext cx="593949" cy="10899628"/>
            <a:chOff x="0" y="0"/>
            <a:chExt cx="156431" cy="28706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56431" cy="2870684"/>
            </a:xfrm>
            <a:custGeom>
              <a:avLst/>
              <a:gdLst/>
              <a:ahLst/>
              <a:cxnLst/>
              <a:rect l="l" t="t" r="r" b="b"/>
              <a:pathLst>
                <a:path w="156431" h="2870684">
                  <a:moveTo>
                    <a:pt x="0" y="0"/>
                  </a:moveTo>
                  <a:lnTo>
                    <a:pt x="156431" y="0"/>
                  </a:lnTo>
                  <a:lnTo>
                    <a:pt x="156431" y="2870684"/>
                  </a:lnTo>
                  <a:lnTo>
                    <a:pt x="0" y="2870684"/>
                  </a:ln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156431" cy="29183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343474" y="3299293"/>
            <a:ext cx="896427" cy="89642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-1543050" y="4641857"/>
            <a:ext cx="3086100" cy="3086100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A4A4A4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104739" y="6435729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2" name="TextBox 12"/>
          <p:cNvSpPr txBox="1"/>
          <p:nvPr/>
        </p:nvSpPr>
        <p:spPr>
          <a:xfrm>
            <a:off x="3548619" y="666750"/>
            <a:ext cx="11190762" cy="1285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9900"/>
              </a:lnSpc>
            </a:pPr>
            <a:r>
              <a:rPr lang="en-US" sz="9000">
                <a:solidFill>
                  <a:srgbClr val="040404"/>
                </a:solidFill>
                <a:latin typeface="Garet ExtraBold"/>
              </a:rPr>
              <a:t>Obsługa pliku csv</a:t>
            </a:r>
          </a:p>
        </p:txBody>
      </p:sp>
      <p:sp>
        <p:nvSpPr>
          <p:cNvPr id="13" name="Freeform 13"/>
          <p:cNvSpPr/>
          <p:nvPr/>
        </p:nvSpPr>
        <p:spPr>
          <a:xfrm>
            <a:off x="1731698" y="2400300"/>
            <a:ext cx="15939029" cy="3806047"/>
          </a:xfrm>
          <a:custGeom>
            <a:avLst/>
            <a:gdLst/>
            <a:ahLst/>
            <a:cxnLst/>
            <a:rect l="l" t="t" r="r" b="b"/>
            <a:pathLst>
              <a:path w="15939029" h="3806047">
                <a:moveTo>
                  <a:pt x="0" y="0"/>
                </a:moveTo>
                <a:lnTo>
                  <a:pt x="15939029" y="0"/>
                </a:lnTo>
                <a:lnTo>
                  <a:pt x="15939029" y="3806047"/>
                </a:lnTo>
                <a:lnTo>
                  <a:pt x="0" y="380604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4" name="TextBox 14"/>
          <p:cNvSpPr txBox="1"/>
          <p:nvPr/>
        </p:nvSpPr>
        <p:spPr>
          <a:xfrm>
            <a:off x="7007350" y="6533720"/>
            <a:ext cx="10448089" cy="19373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959"/>
              </a:lnSpc>
            </a:pPr>
            <a:r>
              <a:rPr lang="en-US" sz="2199" spc="87">
                <a:solidFill>
                  <a:srgbClr val="040404"/>
                </a:solidFill>
                <a:latin typeface="Montserrat Semi-Bold"/>
              </a:rPr>
              <a:t>Struktura pliku categories.csv</a:t>
            </a:r>
          </a:p>
          <a:p>
            <a:pPr algn="just">
              <a:lnSpc>
                <a:spcPts val="3959"/>
              </a:lnSpc>
            </a:pPr>
            <a:r>
              <a:rPr lang="en-US" sz="2199" spc="87">
                <a:solidFill>
                  <a:srgbClr val="040404"/>
                </a:solidFill>
                <a:latin typeface="Montserrat Semi-Bold Italics"/>
              </a:rPr>
              <a:t>kategoria,słowo1:waga1,słowo2:waga2,słowo3......</a:t>
            </a:r>
          </a:p>
          <a:p>
            <a:pPr algn="just">
              <a:lnSpc>
                <a:spcPts val="3959"/>
              </a:lnSpc>
            </a:pPr>
            <a:r>
              <a:rPr lang="en-US" sz="2199" spc="87">
                <a:solidFill>
                  <a:srgbClr val="040404"/>
                </a:solidFill>
                <a:latin typeface="Montserrat Semi-Bold"/>
              </a:rPr>
              <a:t>Przykład:</a:t>
            </a:r>
          </a:p>
          <a:p>
            <a:pPr algn="just">
              <a:lnSpc>
                <a:spcPts val="3959"/>
              </a:lnSpc>
            </a:pPr>
            <a:r>
              <a:rPr lang="en-US" sz="2199" spc="87">
                <a:solidFill>
                  <a:srgbClr val="040404"/>
                </a:solidFill>
                <a:latin typeface="Montserrat Semi-Bold"/>
              </a:rPr>
              <a:t>School,school:4,teacher:3,classroom:4,student:4,homework:4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6155491" y="8832781"/>
            <a:ext cx="742736" cy="6748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59"/>
              </a:lnSpc>
              <a:spcBef>
                <a:spcPct val="0"/>
              </a:spcBef>
            </a:pPr>
            <a:r>
              <a:rPr lang="en-US" sz="3999">
                <a:solidFill>
                  <a:srgbClr val="040404"/>
                </a:solidFill>
                <a:latin typeface="Garet ExtraBold"/>
              </a:rPr>
              <a:t>4</a:t>
            </a:r>
          </a:p>
        </p:txBody>
      </p:sp>
      <p:sp>
        <p:nvSpPr>
          <p:cNvPr id="16" name="Freeform 16"/>
          <p:cNvSpPr/>
          <p:nvPr/>
        </p:nvSpPr>
        <p:spPr>
          <a:xfrm>
            <a:off x="-296350" y="-944767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859375" y="-267806"/>
            <a:ext cx="593949" cy="10899628"/>
            <a:chOff x="0" y="0"/>
            <a:chExt cx="156431" cy="28706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56431" cy="2870684"/>
            </a:xfrm>
            <a:custGeom>
              <a:avLst/>
              <a:gdLst/>
              <a:ahLst/>
              <a:cxnLst/>
              <a:rect l="l" t="t" r="r" b="b"/>
              <a:pathLst>
                <a:path w="156431" h="2870684">
                  <a:moveTo>
                    <a:pt x="0" y="0"/>
                  </a:moveTo>
                  <a:lnTo>
                    <a:pt x="156431" y="0"/>
                  </a:lnTo>
                  <a:lnTo>
                    <a:pt x="156431" y="2870684"/>
                  </a:lnTo>
                  <a:lnTo>
                    <a:pt x="0" y="2870684"/>
                  </a:ln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156431" cy="29183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343474" y="3299293"/>
            <a:ext cx="896427" cy="89642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-72706" y="-1264669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grpSp>
        <p:nvGrpSpPr>
          <p:cNvPr id="9" name="Group 9"/>
          <p:cNvGrpSpPr/>
          <p:nvPr/>
        </p:nvGrpSpPr>
        <p:grpSpPr>
          <a:xfrm>
            <a:off x="-2057400" y="4697690"/>
            <a:ext cx="3086100" cy="3086100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A4A4A4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8906208" y="8336303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3" name="Freeform 13"/>
          <p:cNvSpPr/>
          <p:nvPr/>
        </p:nvSpPr>
        <p:spPr>
          <a:xfrm>
            <a:off x="1038225" y="3399741"/>
            <a:ext cx="11372864" cy="1464792"/>
          </a:xfrm>
          <a:custGeom>
            <a:avLst/>
            <a:gdLst/>
            <a:ahLst/>
            <a:cxnLst/>
            <a:rect l="l" t="t" r="r" b="b"/>
            <a:pathLst>
              <a:path w="11372864" h="1464792">
                <a:moveTo>
                  <a:pt x="0" y="0"/>
                </a:moveTo>
                <a:lnTo>
                  <a:pt x="11372864" y="0"/>
                </a:lnTo>
                <a:lnTo>
                  <a:pt x="11372864" y="1464792"/>
                </a:lnTo>
                <a:lnTo>
                  <a:pt x="0" y="146479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4" name="Freeform 14"/>
          <p:cNvSpPr/>
          <p:nvPr/>
        </p:nvSpPr>
        <p:spPr>
          <a:xfrm>
            <a:off x="7147293" y="5100403"/>
            <a:ext cx="10527591" cy="2280674"/>
          </a:xfrm>
          <a:custGeom>
            <a:avLst/>
            <a:gdLst/>
            <a:ahLst/>
            <a:cxnLst/>
            <a:rect l="l" t="t" r="r" b="b"/>
            <a:pathLst>
              <a:path w="10527591" h="2280674">
                <a:moveTo>
                  <a:pt x="0" y="0"/>
                </a:moveTo>
                <a:lnTo>
                  <a:pt x="10527591" y="0"/>
                </a:lnTo>
                <a:lnTo>
                  <a:pt x="10527591" y="2280674"/>
                </a:lnTo>
                <a:lnTo>
                  <a:pt x="0" y="228067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5" name="TextBox 15"/>
          <p:cNvSpPr txBox="1"/>
          <p:nvPr/>
        </p:nvSpPr>
        <p:spPr>
          <a:xfrm>
            <a:off x="2510364" y="1822602"/>
            <a:ext cx="14690339" cy="1285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9900"/>
              </a:lnSpc>
            </a:pPr>
            <a:r>
              <a:rPr lang="en-US" sz="9000">
                <a:solidFill>
                  <a:srgbClr val="040404"/>
                </a:solidFill>
                <a:latin typeface="Garet ExtraBold"/>
              </a:rPr>
              <a:t>Definicje dla obiektów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237913" y="5170990"/>
            <a:ext cx="5909380" cy="34232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959"/>
              </a:lnSpc>
            </a:pPr>
            <a:r>
              <a:rPr lang="en-US" sz="2199" spc="87">
                <a:solidFill>
                  <a:srgbClr val="040404"/>
                </a:solidFill>
                <a:latin typeface="Montserrat Semi-Bold"/>
              </a:rPr>
              <a:t>Klasa Category:</a:t>
            </a:r>
          </a:p>
          <a:p>
            <a:pPr algn="just">
              <a:lnSpc>
                <a:spcPts val="3959"/>
              </a:lnSpc>
            </a:pPr>
            <a:r>
              <a:rPr lang="en-US" sz="2199" spc="87">
                <a:solidFill>
                  <a:srgbClr val="040404"/>
                </a:solidFill>
                <a:latin typeface="Montserrat Semi-Bold"/>
              </a:rPr>
              <a:t>name - nazwa kategorii</a:t>
            </a:r>
          </a:p>
          <a:p>
            <a:pPr algn="just">
              <a:lnSpc>
                <a:spcPts val="3959"/>
              </a:lnSpc>
            </a:pPr>
            <a:r>
              <a:rPr lang="en-US" sz="2199" spc="87">
                <a:solidFill>
                  <a:srgbClr val="040404"/>
                </a:solidFill>
                <a:latin typeface="Montserrat Semi-Bold"/>
              </a:rPr>
              <a:t>words - lista słów kluczowych</a:t>
            </a:r>
          </a:p>
          <a:p>
            <a:pPr algn="just">
              <a:lnSpc>
                <a:spcPts val="3959"/>
              </a:lnSpc>
            </a:pPr>
            <a:r>
              <a:rPr lang="en-US" sz="2199" spc="87">
                <a:solidFill>
                  <a:srgbClr val="040404"/>
                </a:solidFill>
                <a:latin typeface="Montserrat Semi-Bold"/>
              </a:rPr>
              <a:t>              wraz z wagami</a:t>
            </a:r>
          </a:p>
          <a:p>
            <a:pPr algn="just">
              <a:lnSpc>
                <a:spcPts val="3959"/>
              </a:lnSpc>
            </a:pPr>
            <a:r>
              <a:rPr lang="en-US" sz="2199" spc="87">
                <a:solidFill>
                  <a:srgbClr val="040404"/>
                </a:solidFill>
                <a:latin typeface="Montserrat Semi-Bold"/>
              </a:rPr>
              <a:t>Klasa Word:</a:t>
            </a:r>
          </a:p>
          <a:p>
            <a:pPr algn="just">
              <a:lnSpc>
                <a:spcPts val="3959"/>
              </a:lnSpc>
            </a:pPr>
            <a:r>
              <a:rPr lang="en-US" sz="2199" spc="87">
                <a:solidFill>
                  <a:srgbClr val="040404"/>
                </a:solidFill>
                <a:latin typeface="Montserrat Semi-Bold"/>
              </a:rPr>
              <a:t>word - słowo kluczowe</a:t>
            </a:r>
          </a:p>
          <a:p>
            <a:pPr algn="just">
              <a:lnSpc>
                <a:spcPts val="3959"/>
              </a:lnSpc>
            </a:pPr>
            <a:r>
              <a:rPr lang="en-US" sz="2199" spc="87">
                <a:solidFill>
                  <a:srgbClr val="040404"/>
                </a:solidFill>
                <a:latin typeface="Montserrat Semi-Bold"/>
              </a:rPr>
              <a:t>weight - waga z zakresu 1-4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6155491" y="8527601"/>
            <a:ext cx="742736" cy="6748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59"/>
              </a:lnSpc>
              <a:spcBef>
                <a:spcPct val="0"/>
              </a:spcBef>
            </a:pPr>
            <a:r>
              <a:rPr lang="en-US" sz="3999">
                <a:solidFill>
                  <a:srgbClr val="040404"/>
                </a:solidFill>
                <a:latin typeface="Garet ExtraBold"/>
              </a:rPr>
              <a:t>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859375" y="-267806"/>
            <a:ext cx="593949" cy="10899628"/>
            <a:chOff x="0" y="0"/>
            <a:chExt cx="156431" cy="28706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56431" cy="2870684"/>
            </a:xfrm>
            <a:custGeom>
              <a:avLst/>
              <a:gdLst/>
              <a:ahLst/>
              <a:cxnLst/>
              <a:rect l="l" t="t" r="r" b="b"/>
              <a:pathLst>
                <a:path w="156431" h="2870684">
                  <a:moveTo>
                    <a:pt x="0" y="0"/>
                  </a:moveTo>
                  <a:lnTo>
                    <a:pt x="156431" y="0"/>
                  </a:lnTo>
                  <a:lnTo>
                    <a:pt x="156431" y="2870684"/>
                  </a:lnTo>
                  <a:lnTo>
                    <a:pt x="0" y="2870684"/>
                  </a:ln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156431" cy="29183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343474" y="3299293"/>
            <a:ext cx="896427" cy="89642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-72706" y="-1264669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grpSp>
        <p:nvGrpSpPr>
          <p:cNvPr id="9" name="Group 9"/>
          <p:cNvGrpSpPr/>
          <p:nvPr/>
        </p:nvGrpSpPr>
        <p:grpSpPr>
          <a:xfrm>
            <a:off x="-2057400" y="4697690"/>
            <a:ext cx="3086100" cy="3086100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A4A4A4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13571521" y="-1355176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3" name="Freeform 13"/>
          <p:cNvSpPr/>
          <p:nvPr/>
        </p:nvSpPr>
        <p:spPr>
          <a:xfrm>
            <a:off x="3455607" y="5793084"/>
            <a:ext cx="11374824" cy="3888474"/>
          </a:xfrm>
          <a:custGeom>
            <a:avLst/>
            <a:gdLst/>
            <a:ahLst/>
            <a:cxnLst/>
            <a:rect l="l" t="t" r="r" b="b"/>
            <a:pathLst>
              <a:path w="11374824" h="3888474">
                <a:moveTo>
                  <a:pt x="0" y="0"/>
                </a:moveTo>
                <a:lnTo>
                  <a:pt x="11374825" y="0"/>
                </a:lnTo>
                <a:lnTo>
                  <a:pt x="11374825" y="3888474"/>
                </a:lnTo>
                <a:lnTo>
                  <a:pt x="0" y="388847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4" name="Freeform 14"/>
          <p:cNvSpPr/>
          <p:nvPr/>
        </p:nvSpPr>
        <p:spPr>
          <a:xfrm>
            <a:off x="3457568" y="3289221"/>
            <a:ext cx="11372864" cy="2141912"/>
          </a:xfrm>
          <a:custGeom>
            <a:avLst/>
            <a:gdLst/>
            <a:ahLst/>
            <a:cxnLst/>
            <a:rect l="l" t="t" r="r" b="b"/>
            <a:pathLst>
              <a:path w="11372864" h="2141912">
                <a:moveTo>
                  <a:pt x="0" y="0"/>
                </a:moveTo>
                <a:lnTo>
                  <a:pt x="11372864" y="0"/>
                </a:lnTo>
                <a:lnTo>
                  <a:pt x="11372864" y="2141913"/>
                </a:lnTo>
                <a:lnTo>
                  <a:pt x="0" y="214191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5" name="TextBox 15"/>
          <p:cNvSpPr txBox="1"/>
          <p:nvPr/>
        </p:nvSpPr>
        <p:spPr>
          <a:xfrm>
            <a:off x="4990492" y="384096"/>
            <a:ext cx="6921276" cy="2543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900"/>
              </a:lnSpc>
            </a:pPr>
            <a:r>
              <a:rPr lang="en-US" sz="9000">
                <a:solidFill>
                  <a:srgbClr val="040404"/>
                </a:solidFill>
                <a:latin typeface="Garet ExtraBold"/>
              </a:rPr>
              <a:t>Obsługa pliku json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6155491" y="8527601"/>
            <a:ext cx="742736" cy="6748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59"/>
              </a:lnSpc>
              <a:spcBef>
                <a:spcPct val="0"/>
              </a:spcBef>
            </a:pPr>
            <a:r>
              <a:rPr lang="en-US" sz="3999">
                <a:solidFill>
                  <a:srgbClr val="040404"/>
                </a:solidFill>
                <a:latin typeface="Garet ExtraBold"/>
              </a:rPr>
              <a:t>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859375" y="-267806"/>
            <a:ext cx="593949" cy="10899628"/>
            <a:chOff x="0" y="0"/>
            <a:chExt cx="156431" cy="28706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56431" cy="2870684"/>
            </a:xfrm>
            <a:custGeom>
              <a:avLst/>
              <a:gdLst/>
              <a:ahLst/>
              <a:cxnLst/>
              <a:rect l="l" t="t" r="r" b="b"/>
              <a:pathLst>
                <a:path w="156431" h="2870684">
                  <a:moveTo>
                    <a:pt x="0" y="0"/>
                  </a:moveTo>
                  <a:lnTo>
                    <a:pt x="156431" y="0"/>
                  </a:lnTo>
                  <a:lnTo>
                    <a:pt x="156431" y="2870684"/>
                  </a:lnTo>
                  <a:lnTo>
                    <a:pt x="0" y="2870684"/>
                  </a:ln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156431" cy="29183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343474" y="3299293"/>
            <a:ext cx="896427" cy="89642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-72706" y="-1264669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grpSp>
        <p:nvGrpSpPr>
          <p:cNvPr id="9" name="Group 9"/>
          <p:cNvGrpSpPr/>
          <p:nvPr/>
        </p:nvGrpSpPr>
        <p:grpSpPr>
          <a:xfrm>
            <a:off x="-2057400" y="4697690"/>
            <a:ext cx="3086100" cy="3086100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A4A4A4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8906208" y="8336303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3" name="Freeform 13"/>
          <p:cNvSpPr/>
          <p:nvPr/>
        </p:nvSpPr>
        <p:spPr>
          <a:xfrm>
            <a:off x="1028700" y="3662969"/>
            <a:ext cx="10439515" cy="3728398"/>
          </a:xfrm>
          <a:custGeom>
            <a:avLst/>
            <a:gdLst/>
            <a:ahLst/>
            <a:cxnLst/>
            <a:rect l="l" t="t" r="r" b="b"/>
            <a:pathLst>
              <a:path w="10439515" h="3728398">
                <a:moveTo>
                  <a:pt x="0" y="0"/>
                </a:moveTo>
                <a:lnTo>
                  <a:pt x="10439515" y="0"/>
                </a:lnTo>
                <a:lnTo>
                  <a:pt x="10439515" y="3728398"/>
                </a:lnTo>
                <a:lnTo>
                  <a:pt x="0" y="372839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4" name="TextBox 14"/>
          <p:cNvSpPr txBox="1"/>
          <p:nvPr/>
        </p:nvSpPr>
        <p:spPr>
          <a:xfrm>
            <a:off x="4628335" y="851673"/>
            <a:ext cx="8555747" cy="2543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900"/>
              </a:lnSpc>
            </a:pPr>
            <a:r>
              <a:rPr lang="en-US" sz="9000">
                <a:solidFill>
                  <a:srgbClr val="040404"/>
                </a:solidFill>
                <a:latin typeface="Garet ExtraBold"/>
              </a:rPr>
              <a:t>Normalizacja słów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1921365" y="3501044"/>
            <a:ext cx="5938010" cy="38903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273"/>
              </a:lnSpc>
            </a:pPr>
            <a:r>
              <a:rPr lang="en-US" sz="2929" spc="117">
                <a:solidFill>
                  <a:srgbClr val="040404"/>
                </a:solidFill>
                <a:latin typeface="Montserrat Semi-Bold"/>
              </a:rPr>
              <a:t>1.Tokenizacja</a:t>
            </a:r>
          </a:p>
          <a:p>
            <a:pPr>
              <a:lnSpc>
                <a:spcPts val="5273"/>
              </a:lnSpc>
            </a:pPr>
            <a:r>
              <a:rPr lang="en-US" sz="2929" spc="117">
                <a:solidFill>
                  <a:srgbClr val="040404"/>
                </a:solidFill>
                <a:latin typeface="Montserrat Semi-Bold"/>
              </a:rPr>
              <a:t>2.Znaki interpunkcyjne i ciągi niebędące słowem</a:t>
            </a:r>
          </a:p>
          <a:p>
            <a:pPr>
              <a:lnSpc>
                <a:spcPts val="5273"/>
              </a:lnSpc>
            </a:pPr>
            <a:r>
              <a:rPr lang="en-US" sz="2929" spc="117">
                <a:solidFill>
                  <a:srgbClr val="040404"/>
                </a:solidFill>
                <a:latin typeface="Montserrat Semi-Bold"/>
              </a:rPr>
              <a:t>3. Zamiana na małe litery</a:t>
            </a:r>
          </a:p>
          <a:p>
            <a:pPr>
              <a:lnSpc>
                <a:spcPts val="5273"/>
              </a:lnSpc>
            </a:pPr>
            <a:r>
              <a:rPr lang="en-US" sz="2929" spc="117">
                <a:solidFill>
                  <a:srgbClr val="040404"/>
                </a:solidFill>
                <a:latin typeface="Montserrat Semi-Bold"/>
              </a:rPr>
              <a:t>4.Usuwanie stop wordsów</a:t>
            </a:r>
          </a:p>
          <a:p>
            <a:pPr>
              <a:lnSpc>
                <a:spcPts val="5273"/>
              </a:lnSpc>
            </a:pPr>
            <a:r>
              <a:rPr lang="en-US" sz="2929" spc="117">
                <a:solidFill>
                  <a:srgbClr val="040404"/>
                </a:solidFill>
                <a:latin typeface="Montserrat Semi-Bold"/>
              </a:rPr>
              <a:t>5.Stemming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6155491" y="8527601"/>
            <a:ext cx="742736" cy="6748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59"/>
              </a:lnSpc>
              <a:spcBef>
                <a:spcPct val="0"/>
              </a:spcBef>
            </a:pPr>
            <a:r>
              <a:rPr lang="en-US" sz="3999">
                <a:solidFill>
                  <a:srgbClr val="040404"/>
                </a:solidFill>
                <a:latin typeface="Garet ExtraBold"/>
              </a:rPr>
              <a:t>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859375" y="-267806"/>
            <a:ext cx="593949" cy="10899628"/>
            <a:chOff x="0" y="0"/>
            <a:chExt cx="156431" cy="28706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56431" cy="2870684"/>
            </a:xfrm>
            <a:custGeom>
              <a:avLst/>
              <a:gdLst/>
              <a:ahLst/>
              <a:cxnLst/>
              <a:rect l="l" t="t" r="r" b="b"/>
              <a:pathLst>
                <a:path w="156431" h="2870684">
                  <a:moveTo>
                    <a:pt x="0" y="0"/>
                  </a:moveTo>
                  <a:lnTo>
                    <a:pt x="156431" y="0"/>
                  </a:lnTo>
                  <a:lnTo>
                    <a:pt x="156431" y="2870684"/>
                  </a:lnTo>
                  <a:lnTo>
                    <a:pt x="0" y="2870684"/>
                  </a:ln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156431" cy="29183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343474" y="3299293"/>
            <a:ext cx="896427" cy="89642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-72706" y="-1264669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grpSp>
        <p:nvGrpSpPr>
          <p:cNvPr id="9" name="Group 9"/>
          <p:cNvGrpSpPr/>
          <p:nvPr/>
        </p:nvGrpSpPr>
        <p:grpSpPr>
          <a:xfrm>
            <a:off x="-2057400" y="4697690"/>
            <a:ext cx="3086100" cy="3086100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A4A4A4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8906208" y="8336303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3" name="Freeform 13"/>
          <p:cNvSpPr/>
          <p:nvPr/>
        </p:nvSpPr>
        <p:spPr>
          <a:xfrm>
            <a:off x="3685769" y="3214741"/>
            <a:ext cx="11040788" cy="506036"/>
          </a:xfrm>
          <a:custGeom>
            <a:avLst/>
            <a:gdLst/>
            <a:ahLst/>
            <a:cxnLst/>
            <a:rect l="l" t="t" r="r" b="b"/>
            <a:pathLst>
              <a:path w="11040788" h="506036">
                <a:moveTo>
                  <a:pt x="0" y="0"/>
                </a:moveTo>
                <a:lnTo>
                  <a:pt x="11040789" y="0"/>
                </a:lnTo>
                <a:lnTo>
                  <a:pt x="11040789" y="506037"/>
                </a:lnTo>
                <a:lnTo>
                  <a:pt x="0" y="50603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4" name="Freeform 14"/>
          <p:cNvSpPr/>
          <p:nvPr/>
        </p:nvSpPr>
        <p:spPr>
          <a:xfrm>
            <a:off x="3451414" y="4697690"/>
            <a:ext cx="11385171" cy="2643232"/>
          </a:xfrm>
          <a:custGeom>
            <a:avLst/>
            <a:gdLst/>
            <a:ahLst/>
            <a:cxnLst/>
            <a:rect l="l" t="t" r="r" b="b"/>
            <a:pathLst>
              <a:path w="11385171" h="2643232">
                <a:moveTo>
                  <a:pt x="0" y="0"/>
                </a:moveTo>
                <a:lnTo>
                  <a:pt x="11385172" y="0"/>
                </a:lnTo>
                <a:lnTo>
                  <a:pt x="11385172" y="2643232"/>
                </a:lnTo>
                <a:lnTo>
                  <a:pt x="0" y="264323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5" name="Freeform 15"/>
          <p:cNvSpPr/>
          <p:nvPr/>
        </p:nvSpPr>
        <p:spPr>
          <a:xfrm>
            <a:off x="4705103" y="7751395"/>
            <a:ext cx="10489239" cy="1146971"/>
          </a:xfrm>
          <a:custGeom>
            <a:avLst/>
            <a:gdLst/>
            <a:ahLst/>
            <a:cxnLst/>
            <a:rect l="l" t="t" r="r" b="b"/>
            <a:pathLst>
              <a:path w="10489239" h="1146971">
                <a:moveTo>
                  <a:pt x="0" y="0"/>
                </a:moveTo>
                <a:lnTo>
                  <a:pt x="10489240" y="0"/>
                </a:lnTo>
                <a:lnTo>
                  <a:pt x="10489240" y="1146972"/>
                </a:lnTo>
                <a:lnTo>
                  <a:pt x="0" y="114697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6" name="TextBox 16"/>
          <p:cNvSpPr txBox="1"/>
          <p:nvPr/>
        </p:nvSpPr>
        <p:spPr>
          <a:xfrm>
            <a:off x="5377553" y="1264696"/>
            <a:ext cx="7822031" cy="1285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900"/>
              </a:lnSpc>
            </a:pPr>
            <a:r>
              <a:rPr lang="en-US" sz="9000">
                <a:solidFill>
                  <a:srgbClr val="040404"/>
                </a:solidFill>
                <a:latin typeface="Garet ExtraBold"/>
              </a:rPr>
              <a:t>Tokenizacja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3685769" y="4071895"/>
            <a:ext cx="8343619" cy="9467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59"/>
              </a:lnSpc>
            </a:pPr>
            <a:r>
              <a:rPr lang="en-US" sz="2199" spc="87">
                <a:solidFill>
                  <a:srgbClr val="040404"/>
                </a:solidFill>
                <a:latin typeface="Montserrat Semi-Bold"/>
              </a:rPr>
              <a:t>Uzyskane tokeny:</a:t>
            </a:r>
          </a:p>
          <a:p>
            <a:pPr>
              <a:lnSpc>
                <a:spcPts val="3959"/>
              </a:lnSpc>
            </a:pPr>
            <a:endParaRPr lang="en-US" sz="2199" spc="87">
              <a:solidFill>
                <a:srgbClr val="040404"/>
              </a:solidFill>
              <a:latin typeface="Montserrat Semi-Bold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16155491" y="8527601"/>
            <a:ext cx="742736" cy="6748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59"/>
              </a:lnSpc>
              <a:spcBef>
                <a:spcPct val="0"/>
              </a:spcBef>
            </a:pPr>
            <a:r>
              <a:rPr lang="en-US" sz="3999">
                <a:solidFill>
                  <a:srgbClr val="040404"/>
                </a:solidFill>
                <a:latin typeface="Garet ExtraBold"/>
              </a:rPr>
              <a:t>8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533294" y="7760372"/>
            <a:ext cx="8343619" cy="1442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59"/>
              </a:lnSpc>
            </a:pPr>
            <a:r>
              <a:rPr lang="en-US" sz="2199" spc="87">
                <a:solidFill>
                  <a:srgbClr val="040404"/>
                </a:solidFill>
                <a:latin typeface="Montserrat Semi-Bold"/>
              </a:rPr>
              <a:t>Otrzymany rezultat</a:t>
            </a:r>
          </a:p>
          <a:p>
            <a:pPr>
              <a:lnSpc>
                <a:spcPts val="3959"/>
              </a:lnSpc>
            </a:pPr>
            <a:r>
              <a:rPr lang="en-US" sz="2199" spc="87">
                <a:solidFill>
                  <a:srgbClr val="040404"/>
                </a:solidFill>
                <a:latin typeface="Montserrat Semi-Bold"/>
              </a:rPr>
              <a:t>programu na tym etapie:</a:t>
            </a:r>
          </a:p>
          <a:p>
            <a:pPr>
              <a:lnSpc>
                <a:spcPts val="3959"/>
              </a:lnSpc>
            </a:pPr>
            <a:endParaRPr lang="en-US" sz="2199" spc="87">
              <a:solidFill>
                <a:srgbClr val="040404"/>
              </a:solidFill>
              <a:latin typeface="Montserrat Semi-Bo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859375" y="-267806"/>
            <a:ext cx="593949" cy="10899628"/>
            <a:chOff x="0" y="0"/>
            <a:chExt cx="156431" cy="28706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56431" cy="2870684"/>
            </a:xfrm>
            <a:custGeom>
              <a:avLst/>
              <a:gdLst/>
              <a:ahLst/>
              <a:cxnLst/>
              <a:rect l="l" t="t" r="r" b="b"/>
              <a:pathLst>
                <a:path w="156431" h="2870684">
                  <a:moveTo>
                    <a:pt x="0" y="0"/>
                  </a:moveTo>
                  <a:lnTo>
                    <a:pt x="156431" y="0"/>
                  </a:lnTo>
                  <a:lnTo>
                    <a:pt x="156431" y="2870684"/>
                  </a:lnTo>
                  <a:lnTo>
                    <a:pt x="0" y="2870684"/>
                  </a:ln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156431" cy="29183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343474" y="3299293"/>
            <a:ext cx="896427" cy="89642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F826F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-72706" y="-1264669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grpSp>
        <p:nvGrpSpPr>
          <p:cNvPr id="9" name="Group 9"/>
          <p:cNvGrpSpPr/>
          <p:nvPr/>
        </p:nvGrpSpPr>
        <p:grpSpPr>
          <a:xfrm>
            <a:off x="-2057400" y="4697690"/>
            <a:ext cx="3086100" cy="3086100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A4A4A4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39700" y="92075"/>
              <a:ext cx="533400" cy="581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36"/>
                </a:lnSpc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8906208" y="8336303"/>
            <a:ext cx="4056096" cy="3345067"/>
          </a:xfrm>
          <a:custGeom>
            <a:avLst/>
            <a:gdLst/>
            <a:ahLst/>
            <a:cxnLst/>
            <a:rect l="l" t="t" r="r" b="b"/>
            <a:pathLst>
              <a:path w="4056096" h="3345067">
                <a:moveTo>
                  <a:pt x="0" y="0"/>
                </a:moveTo>
                <a:lnTo>
                  <a:pt x="4056096" y="0"/>
                </a:lnTo>
                <a:lnTo>
                  <a:pt x="4056096" y="3345067"/>
                </a:lnTo>
                <a:lnTo>
                  <a:pt x="0" y="33450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3" name="Freeform 13"/>
          <p:cNvSpPr/>
          <p:nvPr/>
        </p:nvSpPr>
        <p:spPr>
          <a:xfrm>
            <a:off x="3595982" y="4894258"/>
            <a:ext cx="11385171" cy="2312828"/>
          </a:xfrm>
          <a:custGeom>
            <a:avLst/>
            <a:gdLst/>
            <a:ahLst/>
            <a:cxnLst/>
            <a:rect l="l" t="t" r="r" b="b"/>
            <a:pathLst>
              <a:path w="11385171" h="2312828">
                <a:moveTo>
                  <a:pt x="0" y="0"/>
                </a:moveTo>
                <a:lnTo>
                  <a:pt x="11385172" y="0"/>
                </a:lnTo>
                <a:lnTo>
                  <a:pt x="11385172" y="2312828"/>
                </a:lnTo>
                <a:lnTo>
                  <a:pt x="0" y="231282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4" name="Freeform 14"/>
          <p:cNvSpPr/>
          <p:nvPr/>
        </p:nvSpPr>
        <p:spPr>
          <a:xfrm>
            <a:off x="4907558" y="7749791"/>
            <a:ext cx="10485385" cy="1148576"/>
          </a:xfrm>
          <a:custGeom>
            <a:avLst/>
            <a:gdLst/>
            <a:ahLst/>
            <a:cxnLst/>
            <a:rect l="l" t="t" r="r" b="b"/>
            <a:pathLst>
              <a:path w="10485385" h="1148576">
                <a:moveTo>
                  <a:pt x="0" y="0"/>
                </a:moveTo>
                <a:lnTo>
                  <a:pt x="10485385" y="0"/>
                </a:lnTo>
                <a:lnTo>
                  <a:pt x="10485385" y="1148576"/>
                </a:lnTo>
                <a:lnTo>
                  <a:pt x="0" y="114857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5" name="Freeform 15"/>
          <p:cNvSpPr/>
          <p:nvPr/>
        </p:nvSpPr>
        <p:spPr>
          <a:xfrm>
            <a:off x="3595982" y="3785050"/>
            <a:ext cx="11385171" cy="426772"/>
          </a:xfrm>
          <a:custGeom>
            <a:avLst/>
            <a:gdLst/>
            <a:ahLst/>
            <a:cxnLst/>
            <a:rect l="l" t="t" r="r" b="b"/>
            <a:pathLst>
              <a:path w="11385171" h="426772">
                <a:moveTo>
                  <a:pt x="0" y="0"/>
                </a:moveTo>
                <a:lnTo>
                  <a:pt x="11385172" y="0"/>
                </a:lnTo>
                <a:lnTo>
                  <a:pt x="11385172" y="426771"/>
                </a:lnTo>
                <a:lnTo>
                  <a:pt x="0" y="42677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pl-PL"/>
          </a:p>
        </p:txBody>
      </p:sp>
      <p:sp>
        <p:nvSpPr>
          <p:cNvPr id="16" name="TextBox 16"/>
          <p:cNvSpPr txBox="1"/>
          <p:nvPr/>
        </p:nvSpPr>
        <p:spPr>
          <a:xfrm>
            <a:off x="5422690" y="577218"/>
            <a:ext cx="10225062" cy="2936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699"/>
              </a:lnSpc>
            </a:pPr>
            <a:r>
              <a:rPr lang="en-US" sz="6999">
                <a:solidFill>
                  <a:srgbClr val="040404"/>
                </a:solidFill>
                <a:latin typeface="Garet ExtraBold"/>
              </a:rPr>
              <a:t>Znaki interpunkcyjne i ciągi niebędące słowem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6155491" y="8527601"/>
            <a:ext cx="742736" cy="6750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59"/>
              </a:lnSpc>
              <a:spcBef>
                <a:spcPct val="0"/>
              </a:spcBef>
            </a:pPr>
            <a:r>
              <a:rPr lang="en-US" sz="3999">
                <a:solidFill>
                  <a:srgbClr val="040404"/>
                </a:solidFill>
                <a:latin typeface="Garet ExtraBold"/>
              </a:rPr>
              <a:t>9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3595982" y="4358953"/>
            <a:ext cx="8343619" cy="9467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59"/>
              </a:lnSpc>
            </a:pPr>
            <a:r>
              <a:rPr lang="en-US" sz="2199" spc="87">
                <a:solidFill>
                  <a:srgbClr val="040404"/>
                </a:solidFill>
                <a:latin typeface="Montserrat Semi-Bold"/>
              </a:rPr>
              <a:t>Uzyskane tokeny:</a:t>
            </a:r>
          </a:p>
          <a:p>
            <a:pPr>
              <a:lnSpc>
                <a:spcPts val="3959"/>
              </a:lnSpc>
            </a:pPr>
            <a:endParaRPr lang="en-US" sz="2199" spc="87">
              <a:solidFill>
                <a:srgbClr val="040404"/>
              </a:solidFill>
              <a:latin typeface="Montserrat Semi-Bold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735749" y="7760372"/>
            <a:ext cx="8343619" cy="1442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59"/>
              </a:lnSpc>
            </a:pPr>
            <a:r>
              <a:rPr lang="en-US" sz="2199" spc="87">
                <a:solidFill>
                  <a:srgbClr val="040404"/>
                </a:solidFill>
                <a:latin typeface="Montserrat Semi-Bold"/>
              </a:rPr>
              <a:t>Otrzymany rezultat</a:t>
            </a:r>
          </a:p>
          <a:p>
            <a:pPr>
              <a:lnSpc>
                <a:spcPts val="3959"/>
              </a:lnSpc>
            </a:pPr>
            <a:r>
              <a:rPr lang="en-US" sz="2199" spc="87">
                <a:solidFill>
                  <a:srgbClr val="040404"/>
                </a:solidFill>
                <a:latin typeface="Montserrat Semi-Bold"/>
              </a:rPr>
              <a:t>programu na tym etapie:</a:t>
            </a:r>
          </a:p>
          <a:p>
            <a:pPr>
              <a:lnSpc>
                <a:spcPts val="3959"/>
              </a:lnSpc>
            </a:pPr>
            <a:endParaRPr lang="en-US" sz="2199" spc="87">
              <a:solidFill>
                <a:srgbClr val="040404"/>
              </a:solidFill>
              <a:latin typeface="Montserrat Semi-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320</Words>
  <Application>Microsoft Office PowerPoint</Application>
  <PresentationFormat>Niestandardowy</PresentationFormat>
  <Paragraphs>89</Paragraphs>
  <Slides>17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25" baseType="lpstr">
      <vt:lpstr>Calibri</vt:lpstr>
      <vt:lpstr>Montserrat Semi-Bold Italics</vt:lpstr>
      <vt:lpstr>Garet Ultra-Bold</vt:lpstr>
      <vt:lpstr>Montserrat Semi-Bold</vt:lpstr>
      <vt:lpstr>Open Sans</vt:lpstr>
      <vt:lpstr>Garet ExtraBold</vt:lpstr>
      <vt:lpstr>Arial</vt:lpstr>
      <vt:lpstr>Office Theme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Kategoryzacja Żartów</dc:title>
  <cp:lastModifiedBy>Dominik Kieljan</cp:lastModifiedBy>
  <cp:revision>5</cp:revision>
  <dcterms:created xsi:type="dcterms:W3CDTF">2006-08-16T00:00:00Z</dcterms:created>
  <dcterms:modified xsi:type="dcterms:W3CDTF">2023-12-19T15:28:00Z</dcterms:modified>
  <dc:identifier>DAF3ae--DYU</dc:identifier>
</cp:coreProperties>
</file>