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Montserrat"/>
      <p:regular r:id="rId21"/>
      <p:bold r:id="rId22"/>
      <p:italic r:id="rId23"/>
      <p:boldItalic r:id="rId24"/>
    </p:embeddedFont>
    <p:embeddedFont>
      <p:font typeface="Lato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Montserrat-bold.fntdata"/><Relationship Id="rId21" Type="http://schemas.openxmlformats.org/officeDocument/2006/relationships/font" Target="fonts/Montserrat-regular.fntdata"/><Relationship Id="rId24" Type="http://schemas.openxmlformats.org/officeDocument/2006/relationships/font" Target="fonts/Montserrat-boldItalic.fntdata"/><Relationship Id="rId23" Type="http://schemas.openxmlformats.org/officeDocument/2006/relationships/font" Target="fonts/Montserrat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Lato-bold.fntdata"/><Relationship Id="rId25" Type="http://schemas.openxmlformats.org/officeDocument/2006/relationships/font" Target="fonts/Lato-regular.fntdata"/><Relationship Id="rId28" Type="http://schemas.openxmlformats.org/officeDocument/2006/relationships/font" Target="fonts/Lato-boldItalic.fntdata"/><Relationship Id="rId27" Type="http://schemas.openxmlformats.org/officeDocument/2006/relationships/font" Target="fonts/La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2a8c58be0b9_0_16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2a8c58be0b9_0_16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a8c58be0b9_0_16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2a8c58be0b9_0_16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a8c58be0b9_0_16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2a8c58be0b9_0_16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2a8c58be0b9_0_16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2a8c58be0b9_0_16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2a8c58be0b9_0_16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2a8c58be0b9_0_16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a8c58be0b9_0_16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a8c58be0b9_0_16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a8c58be0b9_0_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a8c58be0b9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a8c58be0b9_0_15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a8c58be0b9_0_15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ed8d33419d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ed8d33419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a8c58be0b9_0_15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2a8c58be0b9_0_15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a8c58be0b9_0_16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2a8c58be0b9_0_16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a8c58be0b9_0_16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a8c58be0b9_0_16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a8c58be0b9_0_16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2a8c58be0b9_0_16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a8c58be0b9_0_16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2a8c58be0b9_0_16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10.png"/><Relationship Id="rId5" Type="http://schemas.openxmlformats.org/officeDocument/2006/relationships/image" Target="../media/image1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Relationship Id="rId4" Type="http://schemas.openxmlformats.org/officeDocument/2006/relationships/image" Target="../media/image1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14.png"/><Relationship Id="rId7" Type="http://schemas.openxmlformats.org/officeDocument/2006/relationships/image" Target="../media/image20.png"/><Relationship Id="rId8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1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pl" sz="2800"/>
              <a:t>Narzędzie do wyszukiwania podobnych pytań na StackOverflow</a:t>
            </a:r>
            <a:endParaRPr sz="2800"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5083950" y="3924925"/>
            <a:ext cx="3470700" cy="83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dk2"/>
                </a:solidFill>
              </a:rPr>
              <a:t>Marcel Czurczak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dk2"/>
                </a:solidFill>
              </a:rPr>
              <a:t>Igor Bobek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>
                <a:solidFill>
                  <a:schemeClr val="dk2"/>
                </a:solidFill>
              </a:rPr>
              <a:t>Dominik Dziuba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Wyniki dla metody dopasowania</a:t>
            </a:r>
            <a:endParaRPr/>
          </a:p>
        </p:txBody>
      </p:sp>
      <p:pic>
        <p:nvPicPr>
          <p:cNvPr id="200" name="Google Shape;20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4975" y="1307850"/>
            <a:ext cx="5734050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04975" y="2062163"/>
            <a:ext cx="5734050" cy="101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04975" y="3302275"/>
            <a:ext cx="5734050" cy="83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3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Analiza kodu - funkcja wykorzystująca analizę głównych składowych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23"/>
          <p:cNvSpPr txBox="1"/>
          <p:nvPr>
            <p:ph idx="1" type="body"/>
          </p:nvPr>
        </p:nvSpPr>
        <p:spPr>
          <a:xfrm>
            <a:off x="676075" y="3329500"/>
            <a:ext cx="7791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pl" sz="1600">
                <a:solidFill>
                  <a:schemeClr val="dk2"/>
                </a:solidFill>
              </a:rPr>
              <a:t>Wektoryzacja danych korzystając z klasy TfidfVectorizer oraz redukcja wymiarów wektorów używając metody analizy głównych składowych (PCA).</a:t>
            </a:r>
            <a:endParaRPr sz="1600">
              <a:solidFill>
                <a:schemeClr val="dk2"/>
              </a:solidFill>
            </a:endParaRPr>
          </a:p>
        </p:txBody>
      </p:sp>
      <p:pic>
        <p:nvPicPr>
          <p:cNvPr id="209" name="Google Shape;20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4975" y="2147888"/>
            <a:ext cx="5734050" cy="847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4"/>
          <p:cNvSpPr txBox="1"/>
          <p:nvPr>
            <p:ph type="title"/>
          </p:nvPr>
        </p:nvSpPr>
        <p:spPr>
          <a:xfrm>
            <a:off x="1305150" y="13350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Analiza kodu - funkcja wykorzystująca analizę głównych składowych część 2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24"/>
          <p:cNvSpPr txBox="1"/>
          <p:nvPr>
            <p:ph idx="1" type="body"/>
          </p:nvPr>
        </p:nvSpPr>
        <p:spPr>
          <a:xfrm>
            <a:off x="784125" y="4225025"/>
            <a:ext cx="7791900" cy="88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>
                <a:solidFill>
                  <a:schemeClr val="dk2"/>
                </a:solidFill>
              </a:rPr>
              <a:t>Pobranie pytania przez użytkownika, przekształcenie go przy użyciu modelu TF-IDF, obliczenie wyników korzystając z funkcji </a:t>
            </a:r>
            <a:r>
              <a:rPr i="1" lang="pl" sz="1600">
                <a:solidFill>
                  <a:schemeClr val="dk2"/>
                </a:solidFill>
              </a:rPr>
              <a:t>cosine_similarity </a:t>
            </a:r>
            <a:r>
              <a:rPr lang="pl" sz="1600">
                <a:solidFill>
                  <a:schemeClr val="dk2"/>
                </a:solidFill>
              </a:rPr>
              <a:t>oraz wyświetlenie ich.</a:t>
            </a:r>
            <a:endParaRPr sz="1600">
              <a:solidFill>
                <a:schemeClr val="dk2"/>
              </a:solidFill>
            </a:endParaRPr>
          </a:p>
        </p:txBody>
      </p:sp>
      <p:pic>
        <p:nvPicPr>
          <p:cNvPr id="216" name="Google Shape;21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3750" y="1135438"/>
            <a:ext cx="5596505" cy="2872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Wyniki dla metody PCA</a:t>
            </a:r>
            <a:endParaRPr/>
          </a:p>
        </p:txBody>
      </p:sp>
      <p:pic>
        <p:nvPicPr>
          <p:cNvPr id="222" name="Google Shape;22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4975" y="1307850"/>
            <a:ext cx="5734050" cy="102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04975" y="2825750"/>
            <a:ext cx="5734050" cy="114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Wyniki dla metody PCA część 2</a:t>
            </a:r>
            <a:endParaRPr/>
          </a:p>
        </p:txBody>
      </p:sp>
      <p:pic>
        <p:nvPicPr>
          <p:cNvPr id="229" name="Google Shape;22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4975" y="1383700"/>
            <a:ext cx="5734050" cy="335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7"/>
          <p:cNvSpPr txBox="1"/>
          <p:nvPr>
            <p:ph type="title"/>
          </p:nvPr>
        </p:nvSpPr>
        <p:spPr>
          <a:xfrm>
            <a:off x="1052550" y="211470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Dziękujemy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Cel projektu</a:t>
            </a:r>
            <a:endParaRPr/>
          </a:p>
        </p:txBody>
      </p:sp>
      <p:sp>
        <p:nvSpPr>
          <p:cNvPr id="141" name="Google Shape;141;p1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pl" sz="1600">
                <a:solidFill>
                  <a:schemeClr val="dk2"/>
                </a:solidFill>
              </a:rPr>
              <a:t>Celem pracy było stworzenie narzędzia służącego do wyszukiwania podobnych pytań z serwisu StackOverflow na podstawie pytania zadawanego przez użytkownika.</a:t>
            </a:r>
            <a:endParaRPr sz="1600">
              <a:solidFill>
                <a:schemeClr val="dk2"/>
              </a:solidFill>
            </a:endParaRPr>
          </a:p>
        </p:txBody>
      </p:sp>
      <p:pic>
        <p:nvPicPr>
          <p:cNvPr id="142" name="Google Shape;14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28628" y="3728126"/>
            <a:ext cx="1110574" cy="1110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Narzędzia użyte w projekcie</a:t>
            </a:r>
            <a:endParaRPr/>
          </a:p>
        </p:txBody>
      </p:sp>
      <p:pic>
        <p:nvPicPr>
          <p:cNvPr id="148" name="Google Shape;14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7788" y="1595987"/>
            <a:ext cx="1554452" cy="154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15713" y="3432500"/>
            <a:ext cx="1554450" cy="155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63725" y="3432500"/>
            <a:ext cx="1554450" cy="1554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42575" y="1630650"/>
            <a:ext cx="2748728" cy="1479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161663" y="1524686"/>
            <a:ext cx="1554450" cy="1690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993100" y="535460"/>
            <a:ext cx="3046301" cy="630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00125" y="1985963"/>
            <a:ext cx="7143750" cy="1171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7"/>
          <p:cNvSpPr txBox="1"/>
          <p:nvPr>
            <p:ph type="title"/>
          </p:nvPr>
        </p:nvSpPr>
        <p:spPr>
          <a:xfrm>
            <a:off x="1297500" y="393750"/>
            <a:ext cx="73287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Analiza kodu - funkcja pobierająca tytuły z pliku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7"/>
          <p:cNvSpPr txBox="1"/>
          <p:nvPr>
            <p:ph idx="1" type="body"/>
          </p:nvPr>
        </p:nvSpPr>
        <p:spPr>
          <a:xfrm>
            <a:off x="676050" y="3903550"/>
            <a:ext cx="7791900" cy="55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pl" sz="1600">
                <a:solidFill>
                  <a:schemeClr val="dk2"/>
                </a:solidFill>
              </a:rPr>
              <a:t>Pobranie tytułów postów z StackOverflow znajdujących się w pliku pobranym z Kaggle.</a:t>
            </a:r>
            <a:endParaRPr sz="1600">
              <a:solidFill>
                <a:schemeClr val="dk2"/>
              </a:solidFill>
            </a:endParaRPr>
          </a:p>
        </p:txBody>
      </p:sp>
      <p:pic>
        <p:nvPicPr>
          <p:cNvPr id="165" name="Google Shape;16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4975" y="1423975"/>
            <a:ext cx="5734050" cy="229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Analiza kodu - pobranie potrzebnych zasobów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8"/>
          <p:cNvSpPr txBox="1"/>
          <p:nvPr>
            <p:ph idx="1" type="body"/>
          </p:nvPr>
        </p:nvSpPr>
        <p:spPr>
          <a:xfrm>
            <a:off x="676050" y="3903550"/>
            <a:ext cx="7791900" cy="55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pl" sz="1600">
                <a:solidFill>
                  <a:schemeClr val="dk2"/>
                </a:solidFill>
              </a:rPr>
              <a:t>Pobranie słów stopu oraz modelu tokenizacji punktowej.</a:t>
            </a:r>
            <a:endParaRPr sz="1600">
              <a:solidFill>
                <a:schemeClr val="dk2"/>
              </a:solidFill>
            </a:endParaRPr>
          </a:p>
        </p:txBody>
      </p:sp>
      <p:pic>
        <p:nvPicPr>
          <p:cNvPr id="172" name="Google Shape;17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0725" y="2000250"/>
            <a:ext cx="5162550" cy="114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Analiza kodu - funkcja pobierająca losowe pytania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9"/>
          <p:cNvSpPr txBox="1"/>
          <p:nvPr>
            <p:ph idx="1" type="body"/>
          </p:nvPr>
        </p:nvSpPr>
        <p:spPr>
          <a:xfrm>
            <a:off x="676050" y="3903550"/>
            <a:ext cx="7791900" cy="95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pl" sz="1600">
                <a:solidFill>
                  <a:schemeClr val="dk2"/>
                </a:solidFill>
              </a:rPr>
              <a:t>Potrzebne jest wylosowanie 10000 losowych pytań z pliku zawierającego tytuły postów, ponieważ plik titles.csv zawiera ich aż 3,5 mln, a wykorzystany komputer nie jest w stanie przetworzyć takiej liczby.</a:t>
            </a:r>
            <a:endParaRPr sz="1600">
              <a:solidFill>
                <a:schemeClr val="dk2"/>
              </a:solidFill>
            </a:endParaRPr>
          </a:p>
        </p:txBody>
      </p:sp>
      <p:pic>
        <p:nvPicPr>
          <p:cNvPr id="179" name="Google Shape;17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0700" y="1172788"/>
            <a:ext cx="5562600" cy="204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82975" y="3357775"/>
            <a:ext cx="5578060" cy="491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Analiza kodu - funkcja wykorzystująca analizę dopasowania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20"/>
          <p:cNvSpPr txBox="1"/>
          <p:nvPr>
            <p:ph idx="1" type="body"/>
          </p:nvPr>
        </p:nvSpPr>
        <p:spPr>
          <a:xfrm>
            <a:off x="676075" y="3329500"/>
            <a:ext cx="7791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pl" sz="1600">
                <a:solidFill>
                  <a:schemeClr val="dk2"/>
                </a:solidFill>
              </a:rPr>
              <a:t>Wektoryzacja danych korzystając z klasy TfidfVectorizer z wykorzystaniem funkcji usuwającej słowa stopu.</a:t>
            </a:r>
            <a:endParaRPr sz="1600">
              <a:solidFill>
                <a:schemeClr val="dk2"/>
              </a:solidFill>
            </a:endParaRPr>
          </a:p>
        </p:txBody>
      </p:sp>
      <p:pic>
        <p:nvPicPr>
          <p:cNvPr id="187" name="Google Shape;18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313" y="2295600"/>
            <a:ext cx="8109381" cy="552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1"/>
          <p:cNvSpPr txBox="1"/>
          <p:nvPr>
            <p:ph type="title"/>
          </p:nvPr>
        </p:nvSpPr>
        <p:spPr>
          <a:xfrm>
            <a:off x="1305150" y="13350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pl"/>
              <a:t>Analiza kodu - funkcja wykorzystująca analizę dopasowania część 2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21"/>
          <p:cNvSpPr txBox="1"/>
          <p:nvPr>
            <p:ph idx="1" type="body"/>
          </p:nvPr>
        </p:nvSpPr>
        <p:spPr>
          <a:xfrm>
            <a:off x="784125" y="4225025"/>
            <a:ext cx="7791900" cy="88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l" sz="1600">
                <a:solidFill>
                  <a:schemeClr val="dk2"/>
                </a:solidFill>
              </a:rPr>
              <a:t>Pobranie pytania przez użytkownika, przekształcenie go przy użyciu modelu TF-IDF, obliczenie wyników korzystając z funkcji </a:t>
            </a:r>
            <a:r>
              <a:rPr i="1" lang="pl" sz="1600">
                <a:solidFill>
                  <a:schemeClr val="dk2"/>
                </a:solidFill>
              </a:rPr>
              <a:t>cosine_similarity </a:t>
            </a:r>
            <a:r>
              <a:rPr lang="pl" sz="1600">
                <a:solidFill>
                  <a:schemeClr val="dk2"/>
                </a:solidFill>
              </a:rPr>
              <a:t>oraz wyświetlenie ich.</a:t>
            </a:r>
            <a:endParaRPr sz="1600">
              <a:solidFill>
                <a:schemeClr val="dk2"/>
              </a:solidFill>
            </a:endParaRPr>
          </a:p>
        </p:txBody>
      </p:sp>
      <p:pic>
        <p:nvPicPr>
          <p:cNvPr id="194" name="Google Shape;19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19463" y="1057500"/>
            <a:ext cx="5121225" cy="302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