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25"/>
  </p:notesMasterIdLst>
  <p:sldIdLst>
    <p:sldId id="256" r:id="rId2"/>
    <p:sldId id="262" r:id="rId3"/>
    <p:sldId id="257" r:id="rId4"/>
    <p:sldId id="282" r:id="rId5"/>
    <p:sldId id="271" r:id="rId6"/>
    <p:sldId id="263" r:id="rId7"/>
    <p:sldId id="264" r:id="rId8"/>
    <p:sldId id="266" r:id="rId9"/>
    <p:sldId id="268" r:id="rId10"/>
    <p:sldId id="267" r:id="rId11"/>
    <p:sldId id="265" r:id="rId12"/>
    <p:sldId id="269" r:id="rId13"/>
    <p:sldId id="272" r:id="rId14"/>
    <p:sldId id="281" r:id="rId15"/>
    <p:sldId id="280" r:id="rId16"/>
    <p:sldId id="270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51" autoAdjust="0"/>
    <p:restoredTop sz="90452" autoAdjust="0"/>
  </p:normalViewPr>
  <p:slideViewPr>
    <p:cSldViewPr snapToGrid="0">
      <p:cViewPr varScale="1">
        <p:scale>
          <a:sx n="86" d="100"/>
          <a:sy n="86" d="100"/>
        </p:scale>
        <p:origin x="715" y="58"/>
      </p:cViewPr>
      <p:guideLst/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A9410A-7B4A-4647-B526-C88B7F1DAEC4}" type="datetimeFigureOut">
              <a:rPr lang="pl-PL" smtClean="0"/>
              <a:t>11.12.2023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16252-8570-4832-A49E-E41EBFA187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79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16252-8570-4832-A49E-E41EBFA18768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6258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16252-8570-4832-A49E-E41EBFA18768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2149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016252-8570-4832-A49E-E41EBFA18768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7373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058BF-C5E1-4B52-BD8A-FD1AD57793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CD51F7-3CC3-4BB7-8291-B1789482E8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320447-D6C7-43E1-AE88-1FB66CC9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A76A3-ADC8-4477-8FC1-B9DD55D84908}" type="datetime1">
              <a:rPr lang="en-US" smtClean="0"/>
              <a:t>12/11/2023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E17B6-E7FC-473A-8D5F-0E6B838EA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AF4E0-FDDB-42B9-862C-7BBC501CD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557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E922F-6166-4009-A42D-027DC7180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7791CF-167D-446D-9F99-6976C986E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CA422-E040-4DE1-9DA5-C8D37C116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62538-DC4D-4667-96E5-B3278DDF8B12}" type="datetime1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13B0B-60E7-494E-91CB-055BC2690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8C554-7C1B-4D8F-9B6B-04492656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04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C66EF0-6ED8-49A7-BDAD-E20A143FAE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CE9CD-90A9-44BA-B293-0662E077D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7DAE0-05C4-460B-B96D-BD183ED03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0548-5C08-4BE3-B63E-F2BB63B0B00C}" type="datetime1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3CA93-55C9-4AA3-89A0-55490F745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FD820-FF26-4325-816F-310C30F80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89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736C8-0B4F-4655-A630-0B1D2540B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8B888-85E0-4D92-903E-C3FE7E870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48916-250B-4232-BD7D-571FDE79F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F49BE-398D-479A-8A7E-5DDBCA61EDCB}" type="datetime1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8BFB4-647C-4104-B6D4-3346051C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FA73F-2BE8-4370-AE90-58F4CE51F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166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1446D-9FAC-4157-A41A-51675C8BE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1709738"/>
            <a:ext cx="10570210" cy="275889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F8D4A-8F93-4399-9546-64F286400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4589463"/>
            <a:ext cx="1057021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2FD4-BF96-470C-8247-20DFAE1CF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C193-4974-4A1F-9C63-07D595E30D66}" type="datetime1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75A2D-86C4-4467-BAB8-E9ED004D2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42A4D-D9B2-4C82-95E4-B86F9F5F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25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6B3AA-8C30-429E-B934-AF1220438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5834E-691F-4728-88F5-A0C4696695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7240" y="1825625"/>
            <a:ext cx="52425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876374-880F-4E25-9F88-79E3C1AB1F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19BD69-B509-4FCE-95A8-ED03FFC8C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AA87F-28D4-4BF0-B81F-877A89DFD5AC}" type="datetime1">
              <a:rPr lang="en-US" smtClean="0"/>
              <a:t>12/11/2023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C287B-AE5B-490B-BF81-A50D7A2E8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3C2246-303C-4A29-B6EA-E62CEDE6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597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2FE79-D5BE-43E8-B6C5-2675B7F4D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57814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9D3A07-BA51-4113-902E-830A887D2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1801812"/>
            <a:ext cx="5220335" cy="9350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E320A9-E274-4E1B-B02D-9A3F510A1F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7240" y="2825749"/>
            <a:ext cx="5220335" cy="3363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80D3A-C2A8-4B78-B7E2-4908C74B1C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01812"/>
            <a:ext cx="5183188" cy="9350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5D84DD-9460-4B08-86AD-27486A9400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825749"/>
            <a:ext cx="5183188" cy="33639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B0B7F8-282C-4210-AE7D-F35228BAC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9F1F3-208B-49A3-B337-9C8ACEB3E0E1}" type="datetime1">
              <a:rPr lang="en-US" smtClean="0"/>
              <a:t>12/11/2023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E343A9-1067-4DCF-BACC-1F7F38050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84E471-04DB-4DB5-8CC5-16B3FC885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369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D87C0-272E-4E50-A316-78079B2B9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06C1C9-1F69-432A-858C-D828B56E1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F6CA6-7293-4AA2-A0E0-A3BF4416E786}" type="datetime1">
              <a:rPr lang="en-US" smtClean="0"/>
              <a:t>12/11/2023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D9A1B-D149-4B97-B161-3D7C9ADBC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3722F-8C88-4E54-8CD6-12D31A05F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8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E1B4EE-6DFC-45F3-9174-D913EB57C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87016-7BCD-46FB-8EE3-AB6C369108B4}" type="datetime1">
              <a:rPr lang="en-US" smtClean="0"/>
              <a:t>12/11/2023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F7F7DC-6DDE-4337-AD27-BBE7D5422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C58EA9-3AC4-421E-B133-1FA7757D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761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35BB-74CC-43E9-B71F-A5C05D17E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57200"/>
            <a:ext cx="3994785" cy="25019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ADC9E-7845-4DB1-87E3-6FBFB2B03B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C925A8-2A07-43B9-B549-061F36849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7240" y="3092450"/>
            <a:ext cx="3994785" cy="27765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1A9037-0564-43A1-8156-1D9932E1F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7011-1FFC-4EF8-9A2E-53B4AD2ADBD4}" type="datetime1">
              <a:rPr lang="en-US" smtClean="0"/>
              <a:t>12/11/2023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F0D40-D0E1-49C9-BE47-91BBC50AB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D129BD-890D-412E-9805-D29F4A0D3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901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8ADB4-BA7B-42C2-9C6C-58B2763F8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457200"/>
            <a:ext cx="3994785" cy="2505456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519B58-B546-4E6B-BE00-3D1D64DA86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AA0AB8-41A9-4548-9B83-3EFF79A00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7240" y="3081275"/>
            <a:ext cx="3994785" cy="277977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BB33ED-A015-4992-A004-33D41CFFA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EB47-45B4-4EF5-A743-B4885DD2F060}" type="datetime1">
              <a:rPr lang="en-US" smtClean="0"/>
              <a:t>12/11/2023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29CDA-E85F-47D1-83B7-02A50DEBF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49625F-5352-4136-8AC4-F8899D00A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47434-7036-48DB-A148-6B3D8EE7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121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99B5B3C5-A599-465B-B2B9-866E8B2087CE}"/>
              </a:ext>
            </a:extLst>
          </p:cNvPr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5C84982-7DD0-43B1-8A2D-BFA4DF1B4E60}"/>
              </a:ext>
            </a:extLst>
          </p:cNvPr>
          <p:cNvSpPr/>
          <p:nvPr/>
        </p:nvSpPr>
        <p:spPr>
          <a:xfrm>
            <a:off x="-1" y="-1"/>
            <a:ext cx="12192001" cy="6858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8" name="Decorative Circles">
            <a:extLst>
              <a:ext uri="{FF2B5EF4-FFF2-40B4-BE49-F238E27FC236}">
                <a16:creationId xmlns:a16="http://schemas.microsoft.com/office/drawing/2014/main" id="{1D912E1C-3BBA-42F0-A3EE-FEC382E7230A}"/>
              </a:ext>
            </a:extLst>
          </p:cNvPr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FEEAC76-E273-46A8-8F8E-CE59860FE70D}"/>
                </a:ext>
              </a:extLst>
            </p:cNvPr>
            <p:cNvSpPr/>
            <p:nvPr/>
          </p:nvSpPr>
          <p:spPr>
            <a:xfrm>
              <a:off x="209098" y="727602"/>
              <a:ext cx="172408" cy="17240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6594A0E-9400-45AD-A431-1DA1C0B28966}"/>
                </a:ext>
              </a:extLst>
            </p:cNvPr>
            <p:cNvSpPr/>
            <p:nvPr/>
          </p:nvSpPr>
          <p:spPr>
            <a:xfrm>
              <a:off x="949947" y="136523"/>
              <a:ext cx="113367" cy="113367"/>
            </a:xfrm>
            <a:prstGeom prst="ellipse">
              <a:avLst/>
            </a:prstGeom>
            <a:solidFill>
              <a:srgbClr val="F39E29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0916D6C-D32F-42B6-8512-CD5EDB8F2B9B}"/>
                </a:ext>
              </a:extLst>
            </p:cNvPr>
            <p:cNvSpPr/>
            <p:nvPr/>
          </p:nvSpPr>
          <p:spPr>
            <a:xfrm>
              <a:off x="11575290" y="5859047"/>
              <a:ext cx="305780" cy="30578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834846D-59C6-40F4-907C-F1A4689B58F1}"/>
                </a:ext>
              </a:extLst>
            </p:cNvPr>
            <p:cNvSpPr/>
            <p:nvPr/>
          </p:nvSpPr>
          <p:spPr>
            <a:xfrm>
              <a:off x="95730" y="1133938"/>
              <a:ext cx="226735" cy="226735"/>
            </a:xfrm>
            <a:prstGeom prst="ellipse">
              <a:avLst/>
            </a:prstGeom>
            <a:solidFill>
              <a:schemeClr val="accent3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A257CDF-2E36-4DC7-8EE4-5CD8F8ECAC87}"/>
                </a:ext>
              </a:extLst>
            </p:cNvPr>
            <p:cNvSpPr/>
            <p:nvPr/>
          </p:nvSpPr>
          <p:spPr>
            <a:xfrm>
              <a:off x="11536830" y="554419"/>
              <a:ext cx="382700" cy="38270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5B26E0E-A115-4AE2-82D8-76BB93CC494F}"/>
                </a:ext>
              </a:extLst>
            </p:cNvPr>
            <p:cNvSpPr/>
            <p:nvPr/>
          </p:nvSpPr>
          <p:spPr>
            <a:xfrm>
              <a:off x="11224303" y="299808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55058DB-7E01-4E95-BF59-983AA1BBB38E}"/>
                </a:ext>
              </a:extLst>
            </p:cNvPr>
            <p:cNvSpPr/>
            <p:nvPr/>
          </p:nvSpPr>
          <p:spPr>
            <a:xfrm>
              <a:off x="11629630" y="5482355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810F7E2-23F3-44D6-B09E-71E556536052}"/>
                </a:ext>
              </a:extLst>
            </p:cNvPr>
            <p:cNvSpPr/>
            <p:nvPr/>
          </p:nvSpPr>
          <p:spPr>
            <a:xfrm>
              <a:off x="10415328" y="612495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9D5C391-E1DB-410A-A78C-ED3BBDFF0758}"/>
                </a:ext>
              </a:extLst>
            </p:cNvPr>
            <p:cNvSpPr/>
            <p:nvPr/>
          </p:nvSpPr>
          <p:spPr>
            <a:xfrm>
              <a:off x="10120382" y="6255986"/>
              <a:ext cx="305780" cy="30578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77C4944D-9373-4283-BCAA-927A0316659E}"/>
                </a:ext>
              </a:extLst>
            </p:cNvPr>
            <p:cNvSpPr/>
            <p:nvPr/>
          </p:nvSpPr>
          <p:spPr>
            <a:xfrm>
              <a:off x="9934343" y="6204350"/>
              <a:ext cx="113367" cy="11336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804C521-2D9F-4CE4-AFD3-D4F1551FEC6A}"/>
                </a:ext>
              </a:extLst>
            </p:cNvPr>
            <p:cNvSpPr/>
            <p:nvPr/>
          </p:nvSpPr>
          <p:spPr>
            <a:xfrm>
              <a:off x="11642244" y="6317718"/>
              <a:ext cx="549756" cy="540282"/>
            </a:xfrm>
            <a:custGeom>
              <a:avLst/>
              <a:gdLst>
                <a:gd name="connsiteX0" fmla="*/ 1224540 w 2115556"/>
                <a:gd name="connsiteY0" fmla="*/ 0 h 2079100"/>
                <a:gd name="connsiteX1" fmla="*/ 2090421 w 2115556"/>
                <a:gd name="connsiteY1" fmla="*/ 358660 h 2079100"/>
                <a:gd name="connsiteX2" fmla="*/ 2115556 w 2115556"/>
                <a:gd name="connsiteY2" fmla="*/ 386315 h 2079100"/>
                <a:gd name="connsiteX3" fmla="*/ 2115556 w 2115556"/>
                <a:gd name="connsiteY3" fmla="*/ 2062765 h 2079100"/>
                <a:gd name="connsiteX4" fmla="*/ 2100710 w 2115556"/>
                <a:gd name="connsiteY4" fmla="*/ 2079100 h 2079100"/>
                <a:gd name="connsiteX5" fmla="*/ 348370 w 2115556"/>
                <a:gd name="connsiteY5" fmla="*/ 2079100 h 2079100"/>
                <a:gd name="connsiteX6" fmla="*/ 279625 w 2115556"/>
                <a:gd name="connsiteY6" fmla="*/ 2003461 h 2079100"/>
                <a:gd name="connsiteX7" fmla="*/ 0 w 2115556"/>
                <a:gd name="connsiteY7" fmla="*/ 1224540 h 2079100"/>
                <a:gd name="connsiteX8" fmla="*/ 1224540 w 2115556"/>
                <a:gd name="connsiteY8" fmla="*/ 0 h 207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5556" h="2079100">
                  <a:moveTo>
                    <a:pt x="1224540" y="0"/>
                  </a:moveTo>
                  <a:cubicBezTo>
                    <a:pt x="1562687" y="0"/>
                    <a:pt x="1868823" y="137062"/>
                    <a:pt x="2090421" y="358660"/>
                  </a:cubicBezTo>
                  <a:lnTo>
                    <a:pt x="2115556" y="386315"/>
                  </a:lnTo>
                  <a:lnTo>
                    <a:pt x="2115556" y="2062765"/>
                  </a:lnTo>
                  <a:lnTo>
                    <a:pt x="2100710" y="2079100"/>
                  </a:lnTo>
                  <a:lnTo>
                    <a:pt x="348370" y="2079100"/>
                  </a:lnTo>
                  <a:lnTo>
                    <a:pt x="279625" y="2003461"/>
                  </a:lnTo>
                  <a:cubicBezTo>
                    <a:pt x="104938" y="1791789"/>
                    <a:pt x="0" y="1520419"/>
                    <a:pt x="0" y="1224540"/>
                  </a:cubicBezTo>
                  <a:cubicBezTo>
                    <a:pt x="0" y="548245"/>
                    <a:pt x="548245" y="0"/>
                    <a:pt x="1224540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55AC65C-13EF-4182-AA3C-62BE165CC033}"/>
                </a:ext>
              </a:extLst>
            </p:cNvPr>
            <p:cNvSpPr/>
            <p:nvPr/>
          </p:nvSpPr>
          <p:spPr>
            <a:xfrm>
              <a:off x="-1" y="-1"/>
              <a:ext cx="510196" cy="538336"/>
            </a:xfrm>
            <a:custGeom>
              <a:avLst/>
              <a:gdLst>
                <a:gd name="connsiteX0" fmla="*/ 0 w 510196"/>
                <a:gd name="connsiteY0" fmla="*/ 0 h 538336"/>
                <a:gd name="connsiteX1" fmla="*/ 459276 w 510196"/>
                <a:gd name="connsiteY1" fmla="*/ 0 h 538336"/>
                <a:gd name="connsiteX2" fmla="*/ 482126 w 510196"/>
                <a:gd name="connsiteY2" fmla="*/ 42098 h 538336"/>
                <a:gd name="connsiteX3" fmla="*/ 510196 w 510196"/>
                <a:gd name="connsiteY3" fmla="*/ 181136 h 538336"/>
                <a:gd name="connsiteX4" fmla="*/ 152996 w 510196"/>
                <a:gd name="connsiteY4" fmla="*/ 538336 h 538336"/>
                <a:gd name="connsiteX5" fmla="*/ 13958 w 510196"/>
                <a:gd name="connsiteY5" fmla="*/ 510266 h 538336"/>
                <a:gd name="connsiteX6" fmla="*/ 0 w 510196"/>
                <a:gd name="connsiteY6" fmla="*/ 502690 h 538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0196" h="538336">
                  <a:moveTo>
                    <a:pt x="0" y="0"/>
                  </a:moveTo>
                  <a:lnTo>
                    <a:pt x="459276" y="0"/>
                  </a:lnTo>
                  <a:lnTo>
                    <a:pt x="482126" y="42098"/>
                  </a:lnTo>
                  <a:cubicBezTo>
                    <a:pt x="500201" y="84833"/>
                    <a:pt x="510196" y="131817"/>
                    <a:pt x="510196" y="181136"/>
                  </a:cubicBezTo>
                  <a:cubicBezTo>
                    <a:pt x="510196" y="378412"/>
                    <a:pt x="350272" y="538336"/>
                    <a:pt x="152996" y="538336"/>
                  </a:cubicBezTo>
                  <a:cubicBezTo>
                    <a:pt x="103677" y="538336"/>
                    <a:pt x="56693" y="528341"/>
                    <a:pt x="13958" y="510266"/>
                  </a:cubicBezTo>
                  <a:lnTo>
                    <a:pt x="0" y="50269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40DA8D2-FA4B-4282-9D44-48C27B63A153}"/>
                </a:ext>
              </a:extLst>
            </p:cNvPr>
            <p:cNvSpPr/>
            <p:nvPr/>
          </p:nvSpPr>
          <p:spPr>
            <a:xfrm>
              <a:off x="10528695" y="1"/>
              <a:ext cx="554074" cy="282754"/>
            </a:xfrm>
            <a:custGeom>
              <a:avLst/>
              <a:gdLst>
                <a:gd name="connsiteX0" fmla="*/ 644 w 309162"/>
                <a:gd name="connsiteY0" fmla="*/ 0 h 157771"/>
                <a:gd name="connsiteX1" fmla="*/ 308518 w 309162"/>
                <a:gd name="connsiteY1" fmla="*/ 0 h 157771"/>
                <a:gd name="connsiteX2" fmla="*/ 309162 w 309162"/>
                <a:gd name="connsiteY2" fmla="*/ 3190 h 157771"/>
                <a:gd name="connsiteX3" fmla="*/ 154581 w 309162"/>
                <a:gd name="connsiteY3" fmla="*/ 157771 h 157771"/>
                <a:gd name="connsiteX4" fmla="*/ 0 w 309162"/>
                <a:gd name="connsiteY4" fmla="*/ 3190 h 157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162" h="157771">
                  <a:moveTo>
                    <a:pt x="644" y="0"/>
                  </a:moveTo>
                  <a:lnTo>
                    <a:pt x="308518" y="0"/>
                  </a:lnTo>
                  <a:lnTo>
                    <a:pt x="309162" y="3190"/>
                  </a:lnTo>
                  <a:cubicBezTo>
                    <a:pt x="309162" y="88563"/>
                    <a:pt x="239954" y="157771"/>
                    <a:pt x="154581" y="157771"/>
                  </a:cubicBezTo>
                  <a:cubicBezTo>
                    <a:pt x="69208" y="157771"/>
                    <a:pt x="0" y="88563"/>
                    <a:pt x="0" y="319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9065014-CB18-414D-A527-31ECC45700AB}"/>
                </a:ext>
              </a:extLst>
            </p:cNvPr>
            <p:cNvSpPr/>
            <p:nvPr/>
          </p:nvSpPr>
          <p:spPr>
            <a:xfrm>
              <a:off x="504140" y="1132500"/>
              <a:ext cx="84680" cy="846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F39E27A-56C1-4328-8DF1-2DA147C78483}"/>
                </a:ext>
              </a:extLst>
            </p:cNvPr>
            <p:cNvSpPr/>
            <p:nvPr/>
          </p:nvSpPr>
          <p:spPr>
            <a:xfrm>
              <a:off x="12051348" y="5576515"/>
              <a:ext cx="137603" cy="210490"/>
            </a:xfrm>
            <a:custGeom>
              <a:avLst/>
              <a:gdLst>
                <a:gd name="connsiteX0" fmla="*/ 105245 w 137603"/>
                <a:gd name="connsiteY0" fmla="*/ 0 h 210490"/>
                <a:gd name="connsiteX1" fmla="*/ 137603 w 137603"/>
                <a:gd name="connsiteY1" fmla="*/ 6533 h 210490"/>
                <a:gd name="connsiteX2" fmla="*/ 137603 w 137603"/>
                <a:gd name="connsiteY2" fmla="*/ 203957 h 210490"/>
                <a:gd name="connsiteX3" fmla="*/ 105245 w 137603"/>
                <a:gd name="connsiteY3" fmla="*/ 210490 h 210490"/>
                <a:gd name="connsiteX4" fmla="*/ 0 w 137603"/>
                <a:gd name="connsiteY4" fmla="*/ 105245 h 210490"/>
                <a:gd name="connsiteX5" fmla="*/ 105245 w 137603"/>
                <a:gd name="connsiteY5" fmla="*/ 0 h 21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3" h="210490">
                  <a:moveTo>
                    <a:pt x="105245" y="0"/>
                  </a:moveTo>
                  <a:lnTo>
                    <a:pt x="137603" y="6533"/>
                  </a:lnTo>
                  <a:lnTo>
                    <a:pt x="137603" y="203957"/>
                  </a:lnTo>
                  <a:lnTo>
                    <a:pt x="105245" y="210490"/>
                  </a:lnTo>
                  <a:cubicBezTo>
                    <a:pt x="47120" y="210490"/>
                    <a:pt x="0" y="163370"/>
                    <a:pt x="0" y="105245"/>
                  </a:cubicBezTo>
                  <a:cubicBezTo>
                    <a:pt x="0" y="47120"/>
                    <a:pt x="47120" y="0"/>
                    <a:pt x="105245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C5EC6-E331-4312-AC12-56D55F7D2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77240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D24A4-5FEC-4062-8995-EB21925B3B40}" type="datetime1">
              <a:rPr lang="en-US" smtClean="0"/>
              <a:t>12/11/2023</a:t>
            </a:fld>
            <a:endParaRPr lang="en-US" sz="1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37FC5D-92B2-4B4D-8111-6EDEF28069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8268"/>
            <a:ext cx="41148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0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3A104D-C777-4A6E-8A43-F94028E5E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93150" y="6488268"/>
            <a:ext cx="2743200" cy="2332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47434-7036-48DB-A148-6B3D8EE75CDA}" type="slidenum">
              <a:rPr lang="en-US" smtClean="0"/>
              <a:pPr/>
              <a:t>‹#›</a:t>
            </a:fld>
            <a:endParaRPr lang="en-US" sz="1000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D3A74F-6169-4D30-A245-B46D738BE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365125"/>
            <a:ext cx="106591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877E64-7A05-44DA-81FA-6EF4806BB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77240" y="1825625"/>
            <a:ext cx="1065911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0913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2">
            <a:lumMod val="75000"/>
            <a:lumOff val="2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8">
            <a:extLst>
              <a:ext uri="{FF2B5EF4-FFF2-40B4-BE49-F238E27FC236}">
                <a16:creationId xmlns:a16="http://schemas.microsoft.com/office/drawing/2014/main" id="{733E0473-C315-42D8-A82A-A2FE49DC6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AD23A251-68F2-43E5-812B-4BBAE1A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5" name="Picture 3">
            <a:extLst>
              <a:ext uri="{FF2B5EF4-FFF2-40B4-BE49-F238E27FC236}">
                <a16:creationId xmlns:a16="http://schemas.microsoft.com/office/drawing/2014/main" id="{ADCA0FA6-6C0B-0BB5-B6C4-7FE37771CD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 t="20193" r="-1" b="-1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26" name="decorative circle">
            <a:extLst>
              <a:ext uri="{FF2B5EF4-FFF2-40B4-BE49-F238E27FC236}">
                <a16:creationId xmlns:a16="http://schemas.microsoft.com/office/drawing/2014/main" id="{0350AF23-2606-421F-AB7B-23D9B48F3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26A544A-3C76-4502-A741-F4DB0E2CD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017B8593-D171-47B5-8D1A-E34E7B138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FEF60D4-64F6-450F-B86D-383EEA1C8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16">
              <a:extLst>
                <a:ext uri="{FF2B5EF4-FFF2-40B4-BE49-F238E27FC236}">
                  <a16:creationId xmlns:a16="http://schemas.microsoft.com/office/drawing/2014/main" id="{A97D4A7C-B520-46CB-9A94-711F53997B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B7B976F-E84B-4936-90D7-C8298A5E7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18">
              <a:extLst>
                <a:ext uri="{FF2B5EF4-FFF2-40B4-BE49-F238E27FC236}">
                  <a16:creationId xmlns:a16="http://schemas.microsoft.com/office/drawing/2014/main" id="{DC91FFEC-59DF-4D22-A925-F51520769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8931E95-0847-47E4-8AEC-312312A03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0">
              <a:extLst>
                <a:ext uri="{FF2B5EF4-FFF2-40B4-BE49-F238E27FC236}">
                  <a16:creationId xmlns:a16="http://schemas.microsoft.com/office/drawing/2014/main" id="{3C094915-EF93-49A0-9B90-C44FB9B500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07A1FAEF-BD49-C58C-8F1E-949A8829A9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2606" y="1122363"/>
            <a:ext cx="7063739" cy="2387600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rgbClr val="FFFFFF"/>
                </a:solidFill>
              </a:rPr>
              <a:t>System do odczytywania hieroglifów 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A16E597-5E5C-2FC4-A0F1-BCD7444959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7115" y="3816840"/>
            <a:ext cx="2682217" cy="1655762"/>
          </a:xfrm>
        </p:spPr>
        <p:txBody>
          <a:bodyPr>
            <a:normAutofit/>
          </a:bodyPr>
          <a:lstStyle/>
          <a:p>
            <a:pPr algn="l"/>
            <a:r>
              <a:rPr lang="pl-PL" dirty="0">
                <a:solidFill>
                  <a:srgbClr val="FFFFFF"/>
                </a:solidFill>
              </a:rPr>
              <a:t>K. Z.</a:t>
            </a:r>
          </a:p>
          <a:p>
            <a:pPr algn="l"/>
            <a:r>
              <a:rPr lang="pl-PL" dirty="0">
                <a:solidFill>
                  <a:srgbClr val="FFFFFF"/>
                </a:solidFill>
              </a:rPr>
              <a:t>K. W.</a:t>
            </a:r>
          </a:p>
          <a:p>
            <a:pPr algn="l"/>
            <a:r>
              <a:rPr lang="pl-PL" dirty="0">
                <a:solidFill>
                  <a:srgbClr val="FFFFFF"/>
                </a:solidFill>
              </a:rPr>
              <a:t>D. Z.</a:t>
            </a:r>
          </a:p>
        </p:txBody>
      </p:sp>
    </p:spTree>
    <p:extLst>
      <p:ext uri="{BB962C8B-B14F-4D97-AF65-F5344CB8AC3E}">
        <p14:creationId xmlns:p14="http://schemas.microsoft.com/office/powerpoint/2010/main" val="2643208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4" y="1366259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 err="1">
                <a:solidFill>
                  <a:srgbClr val="FFFFFF"/>
                </a:solidFill>
              </a:rPr>
              <a:t>Keras</a:t>
            </a:r>
            <a:endParaRPr lang="pl-PL" sz="44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8" y="2749891"/>
            <a:ext cx="7737992" cy="2333562"/>
          </a:xfrm>
        </p:spPr>
        <p:txBody>
          <a:bodyPr anchor="t"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Wysokopoziomowy interfejs API (Application Programming Interface) dla sieci neuronowych, który został zintegrowany z </a:t>
            </a:r>
            <a:r>
              <a:rPr lang="pl-PL" sz="2200" dirty="0" err="1">
                <a:solidFill>
                  <a:srgbClr val="FFFFFF"/>
                </a:solidFill>
                <a:latin typeface="Arial" panose="020B0604020202020204" pitchFamily="34" charset="0"/>
              </a:rPr>
              <a:t>TensorFlow</a:t>
            </a: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, jedną z najbardziej zaawansowanych bibliotek do uczenia maszynowego. Jego celem jest umożliwienie szybkiego eksperymentowania z sieciami głębokimi.</a:t>
            </a:r>
            <a:endParaRPr lang="pl-PL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327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4" y="1366259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 err="1">
                <a:solidFill>
                  <a:srgbClr val="FFFFFF"/>
                </a:solidFill>
                <a:latin typeface="Arial" panose="020B0604020202020204" pitchFamily="34" charset="0"/>
              </a:rPr>
              <a:t>Tkinter</a:t>
            </a:r>
            <a:endParaRPr lang="pl-PL" sz="44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8" y="2749891"/>
            <a:ext cx="7737992" cy="2333562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 err="1">
                <a:solidFill>
                  <a:srgbClr val="FFFFFF"/>
                </a:solidFill>
                <a:latin typeface="Arial" panose="020B0604020202020204" pitchFamily="34" charset="0"/>
              </a:rPr>
              <a:t>Tkinter</a:t>
            </a: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 to standardowa biblioteka GUI (graficznego interfejsu użytkownika) dla </a:t>
            </a:r>
            <a:r>
              <a:rPr lang="pl-PL" sz="2200" dirty="0" err="1">
                <a:solidFill>
                  <a:srgbClr val="FFFFFF"/>
                </a:solidFill>
                <a:latin typeface="Arial" panose="020B0604020202020204" pitchFamily="34" charset="0"/>
              </a:rPr>
              <a:t>Pythona</a:t>
            </a: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. Jest oparta na </a:t>
            </a:r>
            <a:r>
              <a:rPr lang="pl-PL" sz="2200" dirty="0" err="1">
                <a:solidFill>
                  <a:srgbClr val="FFFFFF"/>
                </a:solidFill>
                <a:latin typeface="Arial" panose="020B0604020202020204" pitchFamily="34" charset="0"/>
              </a:rPr>
              <a:t>Tk</a:t>
            </a: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, popularnym narzędziu do tworzenia interfejsów użytkownika w wielu językach programowania. </a:t>
            </a:r>
            <a:endParaRPr lang="pl-PL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9671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5" y="735778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>
                <a:solidFill>
                  <a:srgbClr val="FFFFFF"/>
                </a:solidFill>
                <a:latin typeface="Arial" panose="020B0604020202020204" pitchFamily="34" charset="0"/>
              </a:rPr>
              <a:t>Interfejs użytkownika</a:t>
            </a:r>
            <a:endParaRPr lang="pl-PL" sz="4400" dirty="0">
              <a:solidFill>
                <a:srgbClr val="FFFFFF"/>
              </a:solidFill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431C989F-9A4B-C776-386A-2CD10AC8E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538" y="2141966"/>
            <a:ext cx="6650624" cy="441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19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8">
            <a:extLst>
              <a:ext uri="{FF2B5EF4-FFF2-40B4-BE49-F238E27FC236}">
                <a16:creationId xmlns:a16="http://schemas.microsoft.com/office/drawing/2014/main" id="{733E0473-C315-42D8-A82A-A2FE49DC6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AD23A251-68F2-43E5-812B-4BBAE1A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5" name="Picture 3">
            <a:extLst>
              <a:ext uri="{FF2B5EF4-FFF2-40B4-BE49-F238E27FC236}">
                <a16:creationId xmlns:a16="http://schemas.microsoft.com/office/drawing/2014/main" id="{ADCA0FA6-6C0B-0BB5-B6C4-7FE37771CD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20193" r="-1" b="-1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26" name="decorative circle">
            <a:extLst>
              <a:ext uri="{FF2B5EF4-FFF2-40B4-BE49-F238E27FC236}">
                <a16:creationId xmlns:a16="http://schemas.microsoft.com/office/drawing/2014/main" id="{0350AF23-2606-421F-AB7B-23D9B48F3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26A544A-3C76-4502-A741-F4DB0E2CD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017B8593-D171-47B5-8D1A-E34E7B138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FEF60D4-64F6-450F-B86D-383EEA1C8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16">
              <a:extLst>
                <a:ext uri="{FF2B5EF4-FFF2-40B4-BE49-F238E27FC236}">
                  <a16:creationId xmlns:a16="http://schemas.microsoft.com/office/drawing/2014/main" id="{A97D4A7C-B520-46CB-9A94-711F53997B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B7B976F-E84B-4936-90D7-C8298A5E7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18">
              <a:extLst>
                <a:ext uri="{FF2B5EF4-FFF2-40B4-BE49-F238E27FC236}">
                  <a16:creationId xmlns:a16="http://schemas.microsoft.com/office/drawing/2014/main" id="{DC91FFEC-59DF-4D22-A925-F51520769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8931E95-0847-47E4-8AEC-312312A03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0">
              <a:extLst>
                <a:ext uri="{FF2B5EF4-FFF2-40B4-BE49-F238E27FC236}">
                  <a16:creationId xmlns:a16="http://schemas.microsoft.com/office/drawing/2014/main" id="{3C094915-EF93-49A0-9B90-C44FB9B500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07A1FAEF-BD49-C58C-8F1E-949A8829A9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2610" y="2064729"/>
            <a:ext cx="8543729" cy="903884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rgbClr val="FFFFFF"/>
                </a:solidFill>
              </a:rPr>
              <a:t>Przygotowanie zbioru danych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E4E7571F-0D72-D2B5-2587-73CA5CD19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8890" y="3271116"/>
            <a:ext cx="6211167" cy="301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270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8">
            <a:extLst>
              <a:ext uri="{FF2B5EF4-FFF2-40B4-BE49-F238E27FC236}">
                <a16:creationId xmlns:a16="http://schemas.microsoft.com/office/drawing/2014/main" id="{733E0473-C315-42D8-A82A-A2FE49DC6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AD23A251-68F2-43E5-812B-4BBAE1A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5" name="Picture 3">
            <a:extLst>
              <a:ext uri="{FF2B5EF4-FFF2-40B4-BE49-F238E27FC236}">
                <a16:creationId xmlns:a16="http://schemas.microsoft.com/office/drawing/2014/main" id="{ADCA0FA6-6C0B-0BB5-B6C4-7FE37771CD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20193" r="-1" b="-1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26" name="decorative circle">
            <a:extLst>
              <a:ext uri="{FF2B5EF4-FFF2-40B4-BE49-F238E27FC236}">
                <a16:creationId xmlns:a16="http://schemas.microsoft.com/office/drawing/2014/main" id="{0350AF23-2606-421F-AB7B-23D9B48F3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26A544A-3C76-4502-A741-F4DB0E2CD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017B8593-D171-47B5-8D1A-E34E7B138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FEF60D4-64F6-450F-B86D-383EEA1C8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16">
              <a:extLst>
                <a:ext uri="{FF2B5EF4-FFF2-40B4-BE49-F238E27FC236}">
                  <a16:creationId xmlns:a16="http://schemas.microsoft.com/office/drawing/2014/main" id="{A97D4A7C-B520-46CB-9A94-711F53997B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B7B976F-E84B-4936-90D7-C8298A5E7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18">
              <a:extLst>
                <a:ext uri="{FF2B5EF4-FFF2-40B4-BE49-F238E27FC236}">
                  <a16:creationId xmlns:a16="http://schemas.microsoft.com/office/drawing/2014/main" id="{DC91FFEC-59DF-4D22-A925-F51520769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8931E95-0847-47E4-8AEC-312312A03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0">
              <a:extLst>
                <a:ext uri="{FF2B5EF4-FFF2-40B4-BE49-F238E27FC236}">
                  <a16:creationId xmlns:a16="http://schemas.microsoft.com/office/drawing/2014/main" id="{3C094915-EF93-49A0-9B90-C44FB9B500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07A1FAEF-BD49-C58C-8F1E-949A8829A9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2438" y="852576"/>
            <a:ext cx="7721425" cy="903884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rgbClr val="FFFFFF"/>
                </a:solidFill>
              </a:rPr>
              <a:t>Model sieci neuronowej</a:t>
            </a:r>
          </a:p>
        </p:txBody>
      </p:sp>
      <p:pic>
        <p:nvPicPr>
          <p:cNvPr id="3" name="Obraz 2" descr="Obraz zawierający tekst, zrzut ekranu, menu, Czcionka&#10;&#10;Opis wygenerowany automatycznie">
            <a:extLst>
              <a:ext uri="{FF2B5EF4-FFF2-40B4-BE49-F238E27FC236}">
                <a16:creationId xmlns:a16="http://schemas.microsoft.com/office/drawing/2014/main" id="{0D493146-C54C-E276-A33C-F932F2140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536" y="2126870"/>
            <a:ext cx="3163230" cy="436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07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8">
            <a:extLst>
              <a:ext uri="{FF2B5EF4-FFF2-40B4-BE49-F238E27FC236}">
                <a16:creationId xmlns:a16="http://schemas.microsoft.com/office/drawing/2014/main" id="{733E0473-C315-42D8-A82A-A2FE49DC6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AD23A251-68F2-43E5-812B-4BBAE1A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5" name="Picture 3">
            <a:extLst>
              <a:ext uri="{FF2B5EF4-FFF2-40B4-BE49-F238E27FC236}">
                <a16:creationId xmlns:a16="http://schemas.microsoft.com/office/drawing/2014/main" id="{ADCA0FA6-6C0B-0BB5-B6C4-7FE37771CD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20193" r="-1" b="-1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26" name="decorative circle">
            <a:extLst>
              <a:ext uri="{FF2B5EF4-FFF2-40B4-BE49-F238E27FC236}">
                <a16:creationId xmlns:a16="http://schemas.microsoft.com/office/drawing/2014/main" id="{0350AF23-2606-421F-AB7B-23D9B48F3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26A544A-3C76-4502-A741-F4DB0E2CD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017B8593-D171-47B5-8D1A-E34E7B138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FEF60D4-64F6-450F-B86D-383EEA1C8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16">
              <a:extLst>
                <a:ext uri="{FF2B5EF4-FFF2-40B4-BE49-F238E27FC236}">
                  <a16:creationId xmlns:a16="http://schemas.microsoft.com/office/drawing/2014/main" id="{A97D4A7C-B520-46CB-9A94-711F53997B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B7B976F-E84B-4936-90D7-C8298A5E7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18">
              <a:extLst>
                <a:ext uri="{FF2B5EF4-FFF2-40B4-BE49-F238E27FC236}">
                  <a16:creationId xmlns:a16="http://schemas.microsoft.com/office/drawing/2014/main" id="{DC91FFEC-59DF-4D22-A925-F51520769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8931E95-0847-47E4-8AEC-312312A03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0">
              <a:extLst>
                <a:ext uri="{FF2B5EF4-FFF2-40B4-BE49-F238E27FC236}">
                  <a16:creationId xmlns:a16="http://schemas.microsoft.com/office/drawing/2014/main" id="{3C094915-EF93-49A0-9B90-C44FB9B500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07A1FAEF-BD49-C58C-8F1E-949A8829A9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3762" y="2976342"/>
            <a:ext cx="7721425" cy="903884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rgbClr val="FFFFFF"/>
                </a:solidFill>
              </a:rPr>
              <a:t>Program</a:t>
            </a:r>
          </a:p>
        </p:txBody>
      </p:sp>
    </p:spTree>
    <p:extLst>
      <p:ext uri="{BB962C8B-B14F-4D97-AF65-F5344CB8AC3E}">
        <p14:creationId xmlns:p14="http://schemas.microsoft.com/office/powerpoint/2010/main" val="1028774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4" y="1366259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>
                <a:solidFill>
                  <a:srgbClr val="FFFFFF"/>
                </a:solidFill>
                <a:latin typeface="Arial" panose="020B0604020202020204" pitchFamily="34" charset="0"/>
              </a:rPr>
              <a:t>Opis działania programu</a:t>
            </a:r>
            <a:endParaRPr lang="pl-PL" sz="44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8" y="2749891"/>
            <a:ext cx="7737992" cy="2333562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solidFill>
                  <a:srgbClr val="FFFFFF"/>
                </a:solidFill>
              </a:rPr>
              <a:t>Nasz program rozpoczyna działanie od inicjacji głównego okna graficznego interfejsu użytkownika, następnie ładuje niezbędne zasoby, takie jak zaprojektowany model sieci neuronowej i leksykon wykorzystywany do tłumaczeń.</a:t>
            </a:r>
          </a:p>
        </p:txBody>
      </p:sp>
    </p:spTree>
    <p:extLst>
      <p:ext uri="{BB962C8B-B14F-4D97-AF65-F5344CB8AC3E}">
        <p14:creationId xmlns:p14="http://schemas.microsoft.com/office/powerpoint/2010/main" val="4740486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2" y="556505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>
                <a:solidFill>
                  <a:srgbClr val="FFFFFF"/>
                </a:solidFill>
                <a:latin typeface="Arial" panose="020B0604020202020204" pitchFamily="34" charset="0"/>
              </a:rPr>
              <a:t>Opis działania programu</a:t>
            </a:r>
            <a:endParaRPr lang="pl-PL" sz="44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5" y="1470432"/>
            <a:ext cx="7737992" cy="2333562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solidFill>
                  <a:srgbClr val="FFFFFF"/>
                </a:solidFill>
              </a:rPr>
              <a:t>Kolejnym krokiem jest wybór obrazu, który ma zostać przetłumaczony. Wybrany przez użytkownika obraz wyświetla się w interfejsie GUI. Gdy użytkownik kliknie "</a:t>
            </a:r>
            <a:r>
              <a:rPr lang="pl-PL" sz="2200" dirty="0" err="1">
                <a:solidFill>
                  <a:srgbClr val="FFFFFF"/>
                </a:solidFill>
              </a:rPr>
              <a:t>Translate</a:t>
            </a:r>
            <a:r>
              <a:rPr lang="pl-PL" sz="2200" dirty="0">
                <a:solidFill>
                  <a:srgbClr val="FFFFFF"/>
                </a:solidFill>
              </a:rPr>
              <a:t>", program rozpoczyna przetwarzanie obrazu.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EF9CCD82-3B5A-DDE8-3C04-0FD93A03A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8995" y="3803994"/>
            <a:ext cx="5410955" cy="28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505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4" y="1366259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>
                <a:solidFill>
                  <a:srgbClr val="FFFFFF"/>
                </a:solidFill>
                <a:latin typeface="Arial" panose="020B0604020202020204" pitchFamily="34" charset="0"/>
              </a:rPr>
              <a:t>Opis działania programu</a:t>
            </a:r>
            <a:endParaRPr lang="pl-PL" sz="44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8" y="2749891"/>
            <a:ext cx="7737992" cy="2333562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solidFill>
                  <a:srgbClr val="FFFFFF"/>
                </a:solidFill>
              </a:rPr>
              <a:t>Pierwszym krokiem będzie wykrycie i wycięcie przez nasz system  indywidualnych hieroglifów z obrazu, ten proces jest możliwy dzięki wykorzystaniu algorytmów przetwarzania obrazu z biblioteki cv2. </a:t>
            </a:r>
          </a:p>
        </p:txBody>
      </p:sp>
    </p:spTree>
    <p:extLst>
      <p:ext uri="{BB962C8B-B14F-4D97-AF65-F5344CB8AC3E}">
        <p14:creationId xmlns:p14="http://schemas.microsoft.com/office/powerpoint/2010/main" val="3967667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4" y="1366259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>
                <a:solidFill>
                  <a:srgbClr val="FFFFFF"/>
                </a:solidFill>
                <a:latin typeface="Arial" panose="020B0604020202020204" pitchFamily="34" charset="0"/>
              </a:rPr>
              <a:t>Opis działania programu</a:t>
            </a:r>
            <a:endParaRPr lang="pl-PL" sz="44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8" y="2749891"/>
            <a:ext cx="7737992" cy="2333562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solidFill>
                  <a:srgbClr val="FFFFFF"/>
                </a:solidFill>
              </a:rPr>
              <a:t>Następnie program przekształca i normalizuje wycięte obrazy hieroglifów do formatu dostosowanego do modelu sieci neuronowej. Nasz model sieci neuronowej kategoryzuje każdy hieroglif, przypisując mu etykietę zgodnie z nauczoną klasyfikacją.</a:t>
            </a:r>
          </a:p>
        </p:txBody>
      </p:sp>
    </p:spTree>
    <p:extLst>
      <p:ext uri="{BB962C8B-B14F-4D97-AF65-F5344CB8AC3E}">
        <p14:creationId xmlns:p14="http://schemas.microsoft.com/office/powerpoint/2010/main" val="4100212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21" y="1663142"/>
            <a:ext cx="3203707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>
                <a:solidFill>
                  <a:srgbClr val="FFFFFF"/>
                </a:solidFill>
              </a:rPr>
              <a:t>Cel Projektu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9954" y="2749891"/>
            <a:ext cx="7389039" cy="2333562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Celem naszego projektu jest stworzenie narzędzia, które zautomatyzuje proces identyfikacji i klasyfikacji hieroglifów egipskich z obrazów.</a:t>
            </a:r>
            <a:endParaRPr lang="pl-PL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4543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4" y="1366259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>
                <a:solidFill>
                  <a:srgbClr val="FFFFFF"/>
                </a:solidFill>
                <a:latin typeface="Arial" panose="020B0604020202020204" pitchFamily="34" charset="0"/>
              </a:rPr>
              <a:t>Opis działania programu</a:t>
            </a:r>
            <a:endParaRPr lang="pl-PL" sz="44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8" y="2749891"/>
            <a:ext cx="7737992" cy="2867138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solidFill>
                  <a:srgbClr val="FFFFFF"/>
                </a:solidFill>
              </a:rPr>
              <a:t>W kolejnym etapie aplikacja wykorzystuje mapowanie ustalonych etykiet do rzeczywistego tłumaczenia hieroglifów. Używa do tego załadowanego na początku leksykonu tłumaczeń. Program przekształca każdy zidentyfikowany hieroglif w odpowiadający mu tekst. </a:t>
            </a:r>
          </a:p>
        </p:txBody>
      </p:sp>
    </p:spTree>
    <p:extLst>
      <p:ext uri="{BB962C8B-B14F-4D97-AF65-F5344CB8AC3E}">
        <p14:creationId xmlns:p14="http://schemas.microsoft.com/office/powerpoint/2010/main" val="823426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4" y="1366259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>
                <a:solidFill>
                  <a:srgbClr val="FFFFFF"/>
                </a:solidFill>
                <a:latin typeface="Arial" panose="020B0604020202020204" pitchFamily="34" charset="0"/>
              </a:rPr>
              <a:t>Opis działania programu</a:t>
            </a:r>
            <a:endParaRPr lang="pl-PL" sz="44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8" y="2749891"/>
            <a:ext cx="7737992" cy="2867138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solidFill>
                  <a:srgbClr val="FFFFFF"/>
                </a:solidFill>
              </a:rPr>
              <a:t>Ostatnim krokiem działania naszej aplikacji jest wyświetlenie sekwencji hieroglifów oraz ich tłumaczenia w graficznym interfejsie użytkownika.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F343647B-E37B-2F03-E0A8-B27BD8D45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838" y="4754896"/>
            <a:ext cx="4077269" cy="103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638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4" y="1366259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>
                <a:solidFill>
                  <a:srgbClr val="FFFFFF"/>
                </a:solidFill>
                <a:latin typeface="Arial" panose="020B0604020202020204" pitchFamily="34" charset="0"/>
              </a:rPr>
              <a:t>Bibliografia</a:t>
            </a:r>
            <a:endParaRPr lang="pl-PL" sz="44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6951" y="2349415"/>
            <a:ext cx="8675043" cy="4121054"/>
          </a:xfr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pl-PL" sz="2200" dirty="0">
                <a:solidFill>
                  <a:srgbClr val="FFFFFF"/>
                </a:solidFill>
              </a:rPr>
              <a:t> Lista hieroglifów: https://en.wikipedia.org/wiki/List_of_Egyptian</a:t>
            </a:r>
            <a:r>
              <a:rPr lang="pl-PL" sz="2200">
                <a:solidFill>
                  <a:srgbClr val="FFFFFF"/>
                </a:solidFill>
              </a:rPr>
              <a:t>_hieroglyphs</a:t>
            </a:r>
            <a:endParaRPr lang="pl-PL" sz="2200" dirty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pl-PL" sz="2200" dirty="0">
                <a:solidFill>
                  <a:srgbClr val="FFFFFF"/>
                </a:solidFill>
              </a:rPr>
              <a:t> Dokumentacja </a:t>
            </a:r>
            <a:r>
              <a:rPr lang="pl-PL" sz="2200" dirty="0" err="1">
                <a:solidFill>
                  <a:srgbClr val="FFFFFF"/>
                </a:solidFill>
              </a:rPr>
              <a:t>OpenCv</a:t>
            </a:r>
            <a:r>
              <a:rPr lang="pl-PL" sz="2200" dirty="0">
                <a:solidFill>
                  <a:srgbClr val="FFFFFF"/>
                </a:solidFill>
              </a:rPr>
              <a:t>: https://docs.opencv.org/4.x/</a:t>
            </a:r>
          </a:p>
          <a:p>
            <a:pPr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pl-PL" sz="2200" dirty="0">
                <a:solidFill>
                  <a:srgbClr val="FFFFFF"/>
                </a:solidFill>
              </a:rPr>
              <a:t> Dokumentacja </a:t>
            </a:r>
            <a:r>
              <a:rPr lang="pl-PL" sz="2200" dirty="0" err="1">
                <a:solidFill>
                  <a:srgbClr val="FFFFFF"/>
                </a:solidFill>
              </a:rPr>
              <a:t>Tensorflow</a:t>
            </a:r>
            <a:r>
              <a:rPr lang="pl-PL" sz="2200" dirty="0">
                <a:solidFill>
                  <a:srgbClr val="FFFFFF"/>
                </a:solidFill>
              </a:rPr>
              <a:t>: https://www.tensorflow.org/api_docs</a:t>
            </a:r>
          </a:p>
          <a:p>
            <a:pPr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pl-PL" sz="2200" dirty="0">
                <a:solidFill>
                  <a:srgbClr val="FFFFFF"/>
                </a:solidFill>
              </a:rPr>
              <a:t> Dokumentacja </a:t>
            </a:r>
            <a:r>
              <a:rPr lang="pl-PL" sz="2200" dirty="0" err="1">
                <a:solidFill>
                  <a:srgbClr val="FFFFFF"/>
                </a:solidFill>
              </a:rPr>
              <a:t>Tkinter</a:t>
            </a:r>
            <a:r>
              <a:rPr lang="pl-PL" sz="2200" dirty="0">
                <a:solidFill>
                  <a:srgbClr val="FFFFFF"/>
                </a:solidFill>
              </a:rPr>
              <a:t>: https://docs.python.org/3/library/tkinter.html</a:t>
            </a:r>
          </a:p>
          <a:p>
            <a:pPr>
              <a:lnSpc>
                <a:spcPct val="150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pl-PL" sz="2200" dirty="0">
                <a:solidFill>
                  <a:srgbClr val="FFFFFF"/>
                </a:solidFill>
              </a:rPr>
              <a:t> Definicja hieroglifów: https://pl.wikipedia.org/wiki/Hieroglify</a:t>
            </a:r>
          </a:p>
          <a:p>
            <a:pPr marL="0" indent="0">
              <a:lnSpc>
                <a:spcPct val="150000"/>
              </a:lnSpc>
              <a:buClr>
                <a:schemeClr val="bg1"/>
              </a:buClr>
              <a:buNone/>
            </a:pPr>
            <a:endParaRPr lang="pl-PL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487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8">
            <a:extLst>
              <a:ext uri="{FF2B5EF4-FFF2-40B4-BE49-F238E27FC236}">
                <a16:creationId xmlns:a16="http://schemas.microsoft.com/office/drawing/2014/main" id="{733E0473-C315-42D8-A82A-A2FE49DC6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AD23A251-68F2-43E5-812B-4BBAE1A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5" name="Picture 3">
            <a:extLst>
              <a:ext uri="{FF2B5EF4-FFF2-40B4-BE49-F238E27FC236}">
                <a16:creationId xmlns:a16="http://schemas.microsoft.com/office/drawing/2014/main" id="{ADCA0FA6-6C0B-0BB5-B6C4-7FE37771CD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20193" r="-1" b="-1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26" name="decorative circle">
            <a:extLst>
              <a:ext uri="{FF2B5EF4-FFF2-40B4-BE49-F238E27FC236}">
                <a16:creationId xmlns:a16="http://schemas.microsoft.com/office/drawing/2014/main" id="{0350AF23-2606-421F-AB7B-23D9B48F3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26A544A-3C76-4502-A741-F4DB0E2CD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017B8593-D171-47B5-8D1A-E34E7B138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FEF60D4-64F6-450F-B86D-383EEA1C8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16">
              <a:extLst>
                <a:ext uri="{FF2B5EF4-FFF2-40B4-BE49-F238E27FC236}">
                  <a16:creationId xmlns:a16="http://schemas.microsoft.com/office/drawing/2014/main" id="{A97D4A7C-B520-46CB-9A94-711F53997B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B7B976F-E84B-4936-90D7-C8298A5E7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18">
              <a:extLst>
                <a:ext uri="{FF2B5EF4-FFF2-40B4-BE49-F238E27FC236}">
                  <a16:creationId xmlns:a16="http://schemas.microsoft.com/office/drawing/2014/main" id="{DC91FFEC-59DF-4D22-A925-F51520769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8931E95-0847-47E4-8AEC-312312A03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0">
              <a:extLst>
                <a:ext uri="{FF2B5EF4-FFF2-40B4-BE49-F238E27FC236}">
                  <a16:creationId xmlns:a16="http://schemas.microsoft.com/office/drawing/2014/main" id="{3C094915-EF93-49A0-9B90-C44FB9B500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07A1FAEF-BD49-C58C-8F1E-949A8829A9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3762" y="2976342"/>
            <a:ext cx="7721425" cy="903884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rgbClr val="FFFFFF"/>
                </a:solidFill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3356630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-1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21" y="1663142"/>
            <a:ext cx="3203707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>
                <a:solidFill>
                  <a:srgbClr val="FFFFFF"/>
                </a:solidFill>
              </a:rPr>
              <a:t>Hieroglify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8" y="2940519"/>
            <a:ext cx="7737992" cy="2333562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>
                <a:solidFill>
                  <a:srgbClr val="FFFFFF"/>
                </a:solidFill>
                <a:latin typeface="Arial" panose="020B0604020202020204" pitchFamily="34" charset="0"/>
              </a:rPr>
              <a:t>Hieroglify to n</a:t>
            </a:r>
            <a:r>
              <a:rPr lang="pl-PL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ajstarszy rodzaj </a:t>
            </a:r>
            <a:r>
              <a:rPr lang="pl-PL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pisma</a:t>
            </a:r>
            <a:r>
              <a:rPr lang="pl-PL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pl-PL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starożytnego Egiptu</a:t>
            </a:r>
            <a:r>
              <a:rPr lang="pl-PL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, obok </a:t>
            </a:r>
            <a:r>
              <a:rPr lang="pl-PL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pisma hieratycznego</a:t>
            </a:r>
            <a:r>
              <a:rPr lang="pl-PL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 i </a:t>
            </a:r>
            <a:r>
              <a:rPr lang="pl-PL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demotycznego</a:t>
            </a:r>
            <a:r>
              <a:rPr lang="pl-PL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. Nazwa wywodzi się z </a:t>
            </a:r>
            <a:r>
              <a:rPr lang="pl-PL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greki</a:t>
            </a:r>
            <a:r>
              <a:rPr lang="pl-PL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 i oznacza </a:t>
            </a:r>
            <a:r>
              <a:rPr lang="pl-PL" b="0" i="1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święte znaki</a:t>
            </a:r>
            <a:r>
              <a:rPr lang="pl-PL" b="0" i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. </a:t>
            </a:r>
            <a:endParaRPr lang="pl-P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142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8">
            <a:extLst>
              <a:ext uri="{FF2B5EF4-FFF2-40B4-BE49-F238E27FC236}">
                <a16:creationId xmlns:a16="http://schemas.microsoft.com/office/drawing/2014/main" id="{733E0473-C315-42D8-A82A-A2FE49DC6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AD23A251-68F2-43E5-812B-4BBAE1A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5" name="Picture 3">
            <a:extLst>
              <a:ext uri="{FF2B5EF4-FFF2-40B4-BE49-F238E27FC236}">
                <a16:creationId xmlns:a16="http://schemas.microsoft.com/office/drawing/2014/main" id="{ADCA0FA6-6C0B-0BB5-B6C4-7FE37771CD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</a:blip>
          <a:srcRect t="20193" r="-1" b="-1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26" name="decorative circle">
            <a:extLst>
              <a:ext uri="{FF2B5EF4-FFF2-40B4-BE49-F238E27FC236}">
                <a16:creationId xmlns:a16="http://schemas.microsoft.com/office/drawing/2014/main" id="{0350AF23-2606-421F-AB7B-23D9B48F3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26A544A-3C76-4502-A741-F4DB0E2CD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017B8593-D171-47B5-8D1A-E34E7B138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FEF60D4-64F6-450F-B86D-383EEA1C8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16">
              <a:extLst>
                <a:ext uri="{FF2B5EF4-FFF2-40B4-BE49-F238E27FC236}">
                  <a16:creationId xmlns:a16="http://schemas.microsoft.com/office/drawing/2014/main" id="{A97D4A7C-B520-46CB-9A94-711F53997B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B7B976F-E84B-4936-90D7-C8298A5E7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18">
              <a:extLst>
                <a:ext uri="{FF2B5EF4-FFF2-40B4-BE49-F238E27FC236}">
                  <a16:creationId xmlns:a16="http://schemas.microsoft.com/office/drawing/2014/main" id="{DC91FFEC-59DF-4D22-A925-F51520769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8931E95-0847-47E4-8AEC-312312A03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0">
              <a:extLst>
                <a:ext uri="{FF2B5EF4-FFF2-40B4-BE49-F238E27FC236}">
                  <a16:creationId xmlns:a16="http://schemas.microsoft.com/office/drawing/2014/main" id="{3C094915-EF93-49A0-9B90-C44FB9B500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07A1FAEF-BD49-C58C-8F1E-949A8829A9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72199" y="1865493"/>
            <a:ext cx="5844547" cy="993292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rgbClr val="FFFFFF"/>
                </a:solidFill>
              </a:rPr>
              <a:t>Typy hieroglifów: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BA16E597-5E5C-2FC4-A0F1-BCD7444959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31264" y="3504952"/>
            <a:ext cx="4926419" cy="165576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FFFFFF"/>
                </a:solidFill>
              </a:rPr>
              <a:t>Znaki fonetyczne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FFFFFF"/>
                </a:solidFill>
              </a:rPr>
              <a:t>Znaki ideograficzne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FFFFFF"/>
                </a:solidFill>
              </a:rPr>
              <a:t>Znaki </a:t>
            </a:r>
            <a:r>
              <a:rPr lang="pl-PL" dirty="0" err="1">
                <a:solidFill>
                  <a:srgbClr val="FFFFFF"/>
                </a:solidFill>
              </a:rPr>
              <a:t>determinatywne</a:t>
            </a:r>
            <a:endParaRPr lang="pl-P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508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8">
            <a:extLst>
              <a:ext uri="{FF2B5EF4-FFF2-40B4-BE49-F238E27FC236}">
                <a16:creationId xmlns:a16="http://schemas.microsoft.com/office/drawing/2014/main" id="{733E0473-C315-42D8-A82A-A2FE49DC6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AD23A251-68F2-43E5-812B-4BBAE1AF5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5" name="Picture 3">
            <a:extLst>
              <a:ext uri="{FF2B5EF4-FFF2-40B4-BE49-F238E27FC236}">
                <a16:creationId xmlns:a16="http://schemas.microsoft.com/office/drawing/2014/main" id="{ADCA0FA6-6C0B-0BB5-B6C4-7FE37771CD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20193" r="-1" b="-1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26" name="decorative circle">
            <a:extLst>
              <a:ext uri="{FF2B5EF4-FFF2-40B4-BE49-F238E27FC236}">
                <a16:creationId xmlns:a16="http://schemas.microsoft.com/office/drawing/2014/main" id="{0350AF23-2606-421F-AB7B-23D9B48F3E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26A544A-3C76-4502-A741-F4DB0E2CD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14">
              <a:extLst>
                <a:ext uri="{FF2B5EF4-FFF2-40B4-BE49-F238E27FC236}">
                  <a16:creationId xmlns:a16="http://schemas.microsoft.com/office/drawing/2014/main" id="{017B8593-D171-47B5-8D1A-E34E7B1384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FEF60D4-64F6-450F-B86D-383EEA1C8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16">
              <a:extLst>
                <a:ext uri="{FF2B5EF4-FFF2-40B4-BE49-F238E27FC236}">
                  <a16:creationId xmlns:a16="http://schemas.microsoft.com/office/drawing/2014/main" id="{A97D4A7C-B520-46CB-9A94-711F53997B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B7B976F-E84B-4936-90D7-C8298A5E7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18">
              <a:extLst>
                <a:ext uri="{FF2B5EF4-FFF2-40B4-BE49-F238E27FC236}">
                  <a16:creationId xmlns:a16="http://schemas.microsoft.com/office/drawing/2014/main" id="{DC91FFEC-59DF-4D22-A925-F515207692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8931E95-0847-47E4-8AEC-312312A03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0">
              <a:extLst>
                <a:ext uri="{FF2B5EF4-FFF2-40B4-BE49-F238E27FC236}">
                  <a16:creationId xmlns:a16="http://schemas.microsoft.com/office/drawing/2014/main" id="{3C094915-EF93-49A0-9B90-C44FB9B500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07A1FAEF-BD49-C58C-8F1E-949A8829A9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3762" y="2976342"/>
            <a:ext cx="7721425" cy="903884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rgbClr val="FFFFFF"/>
                </a:solidFill>
              </a:rPr>
              <a:t>Wykorzystane narzędzia</a:t>
            </a:r>
          </a:p>
        </p:txBody>
      </p:sp>
    </p:spTree>
    <p:extLst>
      <p:ext uri="{BB962C8B-B14F-4D97-AF65-F5344CB8AC3E}">
        <p14:creationId xmlns:p14="http://schemas.microsoft.com/office/powerpoint/2010/main" val="2332134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4" y="1366259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>
                <a:solidFill>
                  <a:srgbClr val="FFFFFF"/>
                </a:solidFill>
              </a:rPr>
              <a:t>PIL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8" y="2749891"/>
            <a:ext cx="7737992" cy="2333562"/>
          </a:xfrm>
        </p:spPr>
        <p:txBody>
          <a:bodyPr anchor="t"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Jedna z najbardziej popularnych bibliotek w </a:t>
            </a:r>
            <a:r>
              <a:rPr lang="pl-PL" sz="2200" dirty="0" err="1">
                <a:solidFill>
                  <a:srgbClr val="FFFFFF"/>
                </a:solidFill>
                <a:latin typeface="Arial" panose="020B0604020202020204" pitchFamily="34" charset="0"/>
              </a:rPr>
              <a:t>Pythonie</a:t>
            </a: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 służącą do otwierania, manipulowania i zapisywania wielu różnych formatów plików obrazowych. W naszym projekcie PIL odgrywa kluczową rolę w przetwarzaniu i analizie obrazów.</a:t>
            </a:r>
            <a:endParaRPr lang="pl-PL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211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4" y="1366259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 err="1">
                <a:solidFill>
                  <a:srgbClr val="FFFFFF"/>
                </a:solidFill>
              </a:rPr>
              <a:t>NumPy</a:t>
            </a:r>
            <a:endParaRPr lang="pl-PL" sz="44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8" y="2749891"/>
            <a:ext cx="7737992" cy="2333562"/>
          </a:xfrm>
        </p:spPr>
        <p:txBody>
          <a:bodyPr anchor="t"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Biblioteka wykorzystywana do obliczeń naukowych w </a:t>
            </a:r>
            <a:r>
              <a:rPr lang="pl-PL" sz="2200" dirty="0" err="1">
                <a:solidFill>
                  <a:srgbClr val="FFFFFF"/>
                </a:solidFill>
                <a:latin typeface="Arial" panose="020B0604020202020204" pitchFamily="34" charset="0"/>
              </a:rPr>
              <a:t>Pythonie</a:t>
            </a: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. Jest niezwykle ważna w wielu dziedzinach analizy danych, naukowych obliczeń, inżynierii i uczenia maszynowego, zwłaszcza w projektach związanych z przetwarzaniem obrazów.</a:t>
            </a:r>
            <a:endParaRPr lang="pl-PL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639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4" y="1366259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>
                <a:solidFill>
                  <a:srgbClr val="FFFFFF"/>
                </a:solidFill>
                <a:latin typeface="Arial" panose="020B0604020202020204" pitchFamily="34" charset="0"/>
              </a:rPr>
              <a:t>cv2</a:t>
            </a:r>
            <a:endParaRPr lang="pl-PL" sz="44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8" y="2749891"/>
            <a:ext cx="7737992" cy="2333562"/>
          </a:xfrm>
        </p:spPr>
        <p:txBody>
          <a:bodyPr anchor="t"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 err="1">
                <a:solidFill>
                  <a:srgbClr val="FFFFFF"/>
                </a:solidFill>
                <a:latin typeface="Arial" panose="020B0604020202020204" pitchFamily="34" charset="0"/>
              </a:rPr>
              <a:t>OpenCV</a:t>
            </a: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, znana również jako cv2 w </a:t>
            </a:r>
            <a:r>
              <a:rPr lang="pl-PL" sz="2200" dirty="0" err="1">
                <a:solidFill>
                  <a:srgbClr val="FFFFFF"/>
                </a:solidFill>
                <a:latin typeface="Arial" panose="020B0604020202020204" pitchFamily="34" charset="0"/>
              </a:rPr>
              <a:t>Pythonie</a:t>
            </a: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, jest potężną biblioteką do przetwarzania obrazów i wizji komputerowej. Jest ona szeroko stosowana w aplikacjach rzeczywistości rozszerzonej, robotyce, systemach bezpieczeństwa i w wielu innych obszarach.</a:t>
            </a:r>
            <a:endParaRPr lang="pl-PL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996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458183E0-58D3-4C7F-97F0-2494113B38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3D7220-9A41-4B89-8A05-2E854925E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 descr="Schody frontowe i kolumny majestatycznego budynku miejskiego">
            <a:extLst>
              <a:ext uri="{FF2B5EF4-FFF2-40B4-BE49-F238E27FC236}">
                <a16:creationId xmlns:a16="http://schemas.microsoft.com/office/drawing/2014/main" id="{5CF76511-2A68-C01E-DC4A-AC9B26FD07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" r="-1" b="15708"/>
          <a:stretch/>
        </p:blipFill>
        <p:spPr>
          <a:xfrm>
            <a:off x="1525" y="10"/>
            <a:ext cx="12188951" cy="6857990"/>
          </a:xfrm>
          <a:prstGeom prst="rect">
            <a:avLst/>
          </a:prstGeom>
        </p:spPr>
      </p:pic>
      <p:grpSp>
        <p:nvGrpSpPr>
          <p:cNvPr id="30" name="decorative circles">
            <a:extLst>
              <a:ext uri="{FF2B5EF4-FFF2-40B4-BE49-F238E27FC236}">
                <a16:creationId xmlns:a16="http://schemas.microsoft.com/office/drawing/2014/main" id="{C1F869AB-954B-4EAB-8260-60AE9C8D0C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14102" y="236341"/>
            <a:ext cx="11340713" cy="5464029"/>
            <a:chOff x="314102" y="236341"/>
            <a:chExt cx="11340713" cy="546402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3902316-BF90-4159-9FD2-6CFCCF7BE2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0448" y="3803994"/>
              <a:ext cx="94160" cy="94160"/>
            </a:xfrm>
            <a:prstGeom prst="ellipse">
              <a:avLst/>
            </a:prstGeom>
            <a:solidFill>
              <a:srgbClr val="E3BEBE">
                <a:alpha val="2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F0C14E3-3AAA-4BA8-93F9-856D02967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14102" y="3044381"/>
              <a:ext cx="226735" cy="226735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EECE6F6B-297F-4766-8C04-0960E9960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188374" y="386135"/>
              <a:ext cx="466441" cy="466441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4AE5C63-0522-4DDF-B67A-5DA271883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065714" y="236341"/>
              <a:ext cx="113367" cy="113367"/>
            </a:xfrm>
            <a:prstGeom prst="ellipse">
              <a:avLst/>
            </a:prstGeom>
            <a:solidFill>
              <a:srgbClr val="F39E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64F95A54-2855-4B65-82E3-A9D306CBA1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51535" y="2516671"/>
              <a:ext cx="466441" cy="4664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64F2D59-D40C-482F-BF5E-7FA622D97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230142" y="4588038"/>
              <a:ext cx="113367" cy="1133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DCE1484-E528-418A-9339-8410B8F71B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02046" y="5394590"/>
              <a:ext cx="305780" cy="30578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471ADFB-A135-4594-B9A3-481A91AE2D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408287" y="5160714"/>
              <a:ext cx="113367" cy="11336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ytuł 1">
            <a:extLst>
              <a:ext uri="{FF2B5EF4-FFF2-40B4-BE49-F238E27FC236}">
                <a16:creationId xmlns:a16="http://schemas.microsoft.com/office/drawing/2014/main" id="{CA0C0582-A80E-634C-F4D3-07E1637B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2484" y="1366259"/>
            <a:ext cx="8383979" cy="670420"/>
          </a:xfrm>
        </p:spPr>
        <p:txBody>
          <a:bodyPr anchor="b">
            <a:normAutofit fontScale="90000"/>
          </a:bodyPr>
          <a:lstStyle/>
          <a:p>
            <a:pPr algn="ctr"/>
            <a:r>
              <a:rPr lang="pl-PL" sz="4400" dirty="0" err="1">
                <a:solidFill>
                  <a:srgbClr val="FFFFFF"/>
                </a:solidFill>
              </a:rPr>
              <a:t>TensorFlow</a:t>
            </a:r>
            <a:endParaRPr lang="pl-PL" sz="4400" dirty="0">
              <a:solidFill>
                <a:srgbClr val="FFFFFF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75AB6A6-7AB3-01F9-7CEA-9A55A4628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5478" y="2749891"/>
            <a:ext cx="7737992" cy="2333562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 err="1">
                <a:solidFill>
                  <a:srgbClr val="FFFFFF"/>
                </a:solidFill>
                <a:latin typeface="Arial" panose="020B0604020202020204" pitchFamily="34" charset="0"/>
              </a:rPr>
              <a:t>Otwartoźródłowa</a:t>
            </a:r>
            <a:r>
              <a:rPr lang="pl-PL" sz="2200" dirty="0">
                <a:solidFill>
                  <a:srgbClr val="FFFFFF"/>
                </a:solidFill>
                <a:latin typeface="Arial" panose="020B0604020202020204" pitchFamily="34" charset="0"/>
              </a:rPr>
              <a:t> biblioteka do uczenia maszynowego opracowana przez Google Brain Team. Jest jedną z najbardziej popularnych i zaawansowanych bibliotek w dziedzinie uczenia maszynowego i głębokiego uczenia.</a:t>
            </a:r>
            <a:endParaRPr lang="pl-PL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593404"/>
      </p:ext>
    </p:extLst>
  </p:cSld>
  <p:clrMapOvr>
    <a:masterClrMapping/>
  </p:clrMapOvr>
</p:sld>
</file>

<file path=ppt/theme/theme1.xml><?xml version="1.0" encoding="utf-8"?>
<a:theme xmlns:a="http://schemas.openxmlformats.org/drawingml/2006/main" name="ConfettiVTI">
  <a:themeElements>
    <a:clrScheme name="AnalogousFromLightSeedRightStep">
      <a:dk1>
        <a:srgbClr val="000000"/>
      </a:dk1>
      <a:lt1>
        <a:srgbClr val="FFFFFF"/>
      </a:lt1>
      <a:dk2>
        <a:srgbClr val="243841"/>
      </a:dk2>
      <a:lt2>
        <a:srgbClr val="E2E4E8"/>
      </a:lt2>
      <a:accent1>
        <a:srgbClr val="B49E7A"/>
      </a:accent1>
      <a:accent2>
        <a:srgbClr val="A2A56E"/>
      </a:accent2>
      <a:accent3>
        <a:srgbClr val="94A77D"/>
      </a:accent3>
      <a:accent4>
        <a:srgbClr val="7BAC73"/>
      </a:accent4>
      <a:accent5>
        <a:srgbClr val="80AC8D"/>
      </a:accent5>
      <a:accent6>
        <a:srgbClr val="74AE9D"/>
      </a:accent6>
      <a:hlink>
        <a:srgbClr val="6983AE"/>
      </a:hlink>
      <a:folHlink>
        <a:srgbClr val="7F7F7F"/>
      </a:folHlink>
    </a:clrScheme>
    <a:fontScheme name="Custom 10">
      <a:majorFont>
        <a:latin typeface="Gill Sans Nov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fettiVTI" id="{B5618F7C-B4F0-4D28-83B4-440D0519681F}" vid="{5F84EFDF-E14E-48C6-955C-990A32085A7F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563</Words>
  <Application>Microsoft Office PowerPoint</Application>
  <PresentationFormat>Panoramiczny</PresentationFormat>
  <Paragraphs>51</Paragraphs>
  <Slides>23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28" baseType="lpstr">
      <vt:lpstr>Arial</vt:lpstr>
      <vt:lpstr>Calibri</vt:lpstr>
      <vt:lpstr>Gill Sans Nova</vt:lpstr>
      <vt:lpstr>Wingdings</vt:lpstr>
      <vt:lpstr>ConfettiVTI</vt:lpstr>
      <vt:lpstr>System do odczytywania hieroglifów </vt:lpstr>
      <vt:lpstr>Cel Projektu</vt:lpstr>
      <vt:lpstr>Hieroglify</vt:lpstr>
      <vt:lpstr>Typy hieroglifów:</vt:lpstr>
      <vt:lpstr>Wykorzystane narzędzia</vt:lpstr>
      <vt:lpstr>PIL</vt:lpstr>
      <vt:lpstr>NumPy</vt:lpstr>
      <vt:lpstr>cv2</vt:lpstr>
      <vt:lpstr>TensorFlow</vt:lpstr>
      <vt:lpstr>Keras</vt:lpstr>
      <vt:lpstr>Tkinter</vt:lpstr>
      <vt:lpstr>Interfejs użytkownika</vt:lpstr>
      <vt:lpstr>Przygotowanie zbioru danych</vt:lpstr>
      <vt:lpstr>Model sieci neuronowej</vt:lpstr>
      <vt:lpstr>Program</vt:lpstr>
      <vt:lpstr>Opis działania programu</vt:lpstr>
      <vt:lpstr>Opis działania programu</vt:lpstr>
      <vt:lpstr>Opis działania programu</vt:lpstr>
      <vt:lpstr>Opis działania programu</vt:lpstr>
      <vt:lpstr>Opis działania programu</vt:lpstr>
      <vt:lpstr>Opis działania programu</vt:lpstr>
      <vt:lpstr>Bibliografia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do odczytywania hieroglifów</dc:title>
  <dc:creator>Daniel Zygmunt</dc:creator>
  <cp:lastModifiedBy>Daniel Zygmunt</cp:lastModifiedBy>
  <cp:revision>10</cp:revision>
  <dcterms:created xsi:type="dcterms:W3CDTF">2023-12-10T19:11:26Z</dcterms:created>
  <dcterms:modified xsi:type="dcterms:W3CDTF">2023-12-11T13:40:57Z</dcterms:modified>
</cp:coreProperties>
</file>