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22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7" Type="http://schemas.openxmlformats.org/officeDocument/2006/relationships/slide" Target="slides/slide22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2e53a00b4d2_0_1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2e53a00b4d2_0_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2e53a00b4d2_0_2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2e53a00b4d2_0_2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g2e53a00b4d2_0_1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g2e53a00b4d2_0_1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2e53a00b4d2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2e53a00b4d2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2e53a00b4d2_0_2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2e53a00b4d2_0_2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g2e53a00b4d2_0_1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Google Shape;137;g2e53a00b4d2_0_1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2e53a00b4d2_0_1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2e53a00b4d2_0_1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g2e53a00b4d2_0_1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9" name="Google Shape;149;g2e53a00b4d2_0_1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3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g2e53a00b4d2_0_1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5" name="Google Shape;155;g2e53a00b4d2_0_1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2e53a00b4d2_0_1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2e53a00b4d2_0_1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e53a00b4d2_0_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e53a00b4d2_0_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5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2e53a00b4d2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2e53a00b4d2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2e53a00b4d2_0_1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2e53a00b4d2_0_1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g2e546819194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9" name="Google Shape;179;g2e546819194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e53a00b4d2_0_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e53a00b4d2_0_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2e53a00b4d2_0_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2e53a00b4d2_0_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2e53a00b4d2_0_9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2e53a00b4d2_0_9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2e53a00b4d2_0_1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2e53a00b4d2_0_1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2e53a00b4d2_0_1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2e53a00b4d2_0_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2e53a00b4d2_0_1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2e53a00b4d2_0_1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e53a00b4d2_0_1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2e53a00b4d2_0_1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>
                <a:solidFill>
                  <a:schemeClr val="dk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dark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Char char="●"/>
              <a:defRPr sz="1800">
                <a:solidFill>
                  <a:schemeClr val="lt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</a:defRPr>
            </a:lvl1pPr>
            <a:lvl2pPr lvl="1" algn="r">
              <a:buNone/>
              <a:defRPr sz="1000">
                <a:solidFill>
                  <a:schemeClr val="lt2"/>
                </a:solidFill>
              </a:defRPr>
            </a:lvl2pPr>
            <a:lvl3pPr lvl="2" algn="r">
              <a:buNone/>
              <a:defRPr sz="1000">
                <a:solidFill>
                  <a:schemeClr val="lt2"/>
                </a:solidFill>
              </a:defRPr>
            </a:lvl3pPr>
            <a:lvl4pPr lvl="3" algn="r">
              <a:buNone/>
              <a:defRPr sz="1000">
                <a:solidFill>
                  <a:schemeClr val="lt2"/>
                </a:solidFill>
              </a:defRPr>
            </a:lvl4pPr>
            <a:lvl5pPr lvl="4" algn="r">
              <a:buNone/>
              <a:defRPr sz="1000">
                <a:solidFill>
                  <a:schemeClr val="lt2"/>
                </a:solidFill>
              </a:defRPr>
            </a:lvl5pPr>
            <a:lvl6pPr lvl="5" algn="r">
              <a:buNone/>
              <a:defRPr sz="1000">
                <a:solidFill>
                  <a:schemeClr val="lt2"/>
                </a:solidFill>
              </a:defRPr>
            </a:lvl6pPr>
            <a:lvl7pPr lvl="6" algn="r">
              <a:buNone/>
              <a:defRPr sz="1000">
                <a:solidFill>
                  <a:schemeClr val="lt2"/>
                </a:solidFill>
              </a:defRPr>
            </a:lvl7pPr>
            <a:lvl8pPr lvl="7" algn="r">
              <a:buNone/>
              <a:defRPr sz="1000">
                <a:solidFill>
                  <a:schemeClr val="lt2"/>
                </a:solidFill>
              </a:defRPr>
            </a:lvl8pPr>
            <a:lvl9pPr lvl="8" algn="r">
              <a:buNone/>
              <a:defRPr sz="1000">
                <a:solidFill>
                  <a:schemeClr val="lt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1316850"/>
            <a:ext cx="8520600" cy="2052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0"/>
              <a:t>Markdown</a:t>
            </a:r>
            <a:endParaRPr sz="6000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0"/>
              <a:t>Converter</a:t>
            </a:r>
            <a:endParaRPr sz="60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3932400"/>
            <a:ext cx="8520600" cy="792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</a:t>
            </a:r>
            <a:r>
              <a:rPr lang="en"/>
              <a:t>y</a:t>
            </a:r>
            <a:r>
              <a:rPr lang="en"/>
              <a:t> </a:t>
            </a:r>
            <a:r>
              <a:rPr lang="en"/>
              <a:t>Mehmet Fatih SARAÇ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2"/>
          <p:cNvSpPr txBox="1"/>
          <p:nvPr/>
        </p:nvSpPr>
        <p:spPr>
          <a:xfrm>
            <a:off x="890700" y="1485825"/>
            <a:ext cx="7362600" cy="3282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Convert to paragraph</a:t>
            </a:r>
            <a:endParaRPr sz="20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0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0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20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sub</a:t>
            </a: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endParaRPr sz="20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    r</a:t>
            </a:r>
            <a:r>
              <a:rPr lang="en" sz="20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"^</a:t>
            </a:r>
            <a:r>
              <a:rPr lang="en" sz="20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([^</a:t>
            </a:r>
            <a:r>
              <a:rPr lang="en" sz="20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#!*_</a:t>
            </a:r>
            <a:r>
              <a:rPr lang="en" sz="20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\-</a:t>
            </a:r>
            <a:r>
              <a:rPr lang="en" sz="20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 sz="20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\n</a:t>
            </a:r>
            <a:r>
              <a:rPr lang="en" sz="20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]</a:t>
            </a:r>
            <a:r>
              <a:rPr lang="en" sz="20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20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20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0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$"</a:t>
            </a: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20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20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"&lt;p&gt;</a:t>
            </a:r>
            <a:r>
              <a:rPr lang="en" sz="20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\1</a:t>
            </a:r>
            <a:r>
              <a:rPr lang="en" sz="20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&lt;/p&gt;"</a:t>
            </a: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20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20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20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    flags</a:t>
            </a:r>
            <a:r>
              <a:rPr lang="en" sz="20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20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20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MULTILINE</a:t>
            </a:r>
            <a:endParaRPr sz="2000">
              <a:solidFill>
                <a:srgbClr val="9CDCFE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20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10" name="Google Shape;110;p22"/>
          <p:cNvSpPr txBox="1"/>
          <p:nvPr/>
        </p:nvSpPr>
        <p:spPr>
          <a:xfrm>
            <a:off x="890700" y="820075"/>
            <a:ext cx="73626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convert_to_raw_html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200">
                <a:solidFill>
                  <a:schemeClr val="dk1"/>
                </a:solidFill>
              </a:rPr>
              <a:t>, </a:t>
            </a:r>
            <a:r>
              <a:rPr i="1" lang="en" sz="2200">
                <a:solidFill>
                  <a:schemeClr val="dk1"/>
                </a:solidFill>
              </a:rPr>
              <a:t>explained</a:t>
            </a:r>
            <a:endParaRPr i="1"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3"/>
          <p:cNvSpPr txBox="1"/>
          <p:nvPr/>
        </p:nvSpPr>
        <p:spPr>
          <a:xfrm>
            <a:off x="890700" y="1485825"/>
            <a:ext cx="7362600" cy="3282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^</a:t>
            </a:r>
            <a:r>
              <a:rPr lang="en" sz="1800">
                <a:solidFill>
                  <a:schemeClr val="dk1"/>
                </a:solidFill>
              </a:rPr>
              <a:t>: </a:t>
            </a:r>
            <a:r>
              <a:rPr lang="en" sz="1800">
                <a:solidFill>
                  <a:schemeClr val="dk1"/>
                </a:solidFill>
              </a:rPr>
              <a:t>A</a:t>
            </a:r>
            <a:r>
              <a:rPr lang="en" sz="1800">
                <a:solidFill>
                  <a:schemeClr val="dk1"/>
                </a:solidFill>
              </a:rPr>
              <a:t>sserts the position at the start of a line</a:t>
            </a:r>
            <a:endParaRPr sz="18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800">
                <a:solidFill>
                  <a:schemeClr val="dk1"/>
                </a:solidFill>
              </a:rPr>
              <a:t>: </a:t>
            </a:r>
            <a:r>
              <a:rPr lang="en" sz="1800">
                <a:solidFill>
                  <a:schemeClr val="dk1"/>
                </a:solidFill>
              </a:rPr>
              <a:t>S</a:t>
            </a:r>
            <a:r>
              <a:rPr lang="en" sz="1800">
                <a:solidFill>
                  <a:schemeClr val="dk1"/>
                </a:solidFill>
              </a:rPr>
              <a:t>tart of a capturing group</a:t>
            </a:r>
            <a:endParaRPr sz="18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[^</a:t>
            </a:r>
            <a:r>
              <a:rPr lang="en" sz="18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#!*_</a:t>
            </a:r>
            <a:r>
              <a:rPr lang="en" sz="18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\-</a:t>
            </a:r>
            <a:r>
              <a:rPr lang="en" sz="18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 sz="18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\n</a:t>
            </a:r>
            <a:r>
              <a:rPr lang="en" sz="18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]</a:t>
            </a:r>
            <a:r>
              <a:rPr lang="en" sz="1800">
                <a:solidFill>
                  <a:schemeClr val="dk1"/>
                </a:solidFill>
              </a:rPr>
              <a:t>: A negated character class. It matches any character that is not </a:t>
            </a:r>
            <a:r>
              <a:rPr lang="en" sz="18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#</a:t>
            </a:r>
            <a:r>
              <a:rPr lang="en" sz="1800">
                <a:solidFill>
                  <a:schemeClr val="dk1"/>
                </a:solidFill>
              </a:rPr>
              <a:t>, </a:t>
            </a:r>
            <a:r>
              <a:rPr lang="en" sz="18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!</a:t>
            </a:r>
            <a:r>
              <a:rPr lang="en" sz="1800">
                <a:solidFill>
                  <a:schemeClr val="dk1"/>
                </a:solidFill>
              </a:rPr>
              <a:t>, </a:t>
            </a:r>
            <a:r>
              <a:rPr lang="en" sz="18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1800">
                <a:solidFill>
                  <a:schemeClr val="dk1"/>
                </a:solidFill>
              </a:rPr>
              <a:t>, </a:t>
            </a:r>
            <a:r>
              <a:rPr lang="en" sz="18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_</a:t>
            </a:r>
            <a:r>
              <a:rPr lang="en" sz="1800">
                <a:solidFill>
                  <a:schemeClr val="dk1"/>
                </a:solidFill>
              </a:rPr>
              <a:t>, </a:t>
            </a:r>
            <a:r>
              <a:rPr lang="en" sz="18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-</a:t>
            </a:r>
            <a:r>
              <a:rPr lang="en" sz="1800">
                <a:solidFill>
                  <a:schemeClr val="dk1"/>
                </a:solidFill>
              </a:rPr>
              <a:t>, </a:t>
            </a:r>
            <a:r>
              <a:rPr lang="en" sz="18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 sz="1800">
                <a:solidFill>
                  <a:schemeClr val="dk1"/>
                </a:solidFill>
              </a:rPr>
              <a:t>, or a newline (</a:t>
            </a:r>
            <a:r>
              <a:rPr lang="en" sz="18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\n</a:t>
            </a:r>
            <a:r>
              <a:rPr lang="en" sz="1800">
                <a:solidFill>
                  <a:schemeClr val="dk1"/>
                </a:solidFill>
              </a:rPr>
              <a:t>)</a:t>
            </a:r>
            <a:endParaRPr sz="18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8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1800">
                <a:solidFill>
                  <a:schemeClr val="dk1"/>
                </a:solidFill>
              </a:rPr>
              <a:t>: Matches any character (except for a newline) zero or more times</a:t>
            </a:r>
            <a:endParaRPr sz="18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800">
                <a:solidFill>
                  <a:schemeClr val="dk1"/>
                </a:solidFill>
              </a:rPr>
              <a:t>: End of the capturing group</a:t>
            </a:r>
            <a:endParaRPr sz="18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$</a:t>
            </a:r>
            <a:r>
              <a:rPr lang="en" sz="1800">
                <a:solidFill>
                  <a:schemeClr val="dk1"/>
                </a:solidFill>
              </a:rPr>
              <a:t>: Asserts the position at the end of a line</a:t>
            </a:r>
            <a:endParaRPr sz="1800">
              <a:solidFill>
                <a:schemeClr val="dk1"/>
              </a:solidFill>
            </a:endParaRPr>
          </a:p>
        </p:txBody>
      </p:sp>
      <p:sp>
        <p:nvSpPr>
          <p:cNvPr id="116" name="Google Shape;116;p23"/>
          <p:cNvSpPr txBox="1"/>
          <p:nvPr/>
        </p:nvSpPr>
        <p:spPr>
          <a:xfrm>
            <a:off x="890700" y="820075"/>
            <a:ext cx="73626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chemeClr val="dk1"/>
                </a:solidFill>
              </a:rPr>
              <a:t>Pattern Explanation: 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2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"^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([^</a:t>
            </a:r>
            <a:r>
              <a:rPr lang="en" sz="2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#!*_</a:t>
            </a:r>
            <a:r>
              <a:rPr lang="en" sz="2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\-</a:t>
            </a:r>
            <a:r>
              <a:rPr lang="en" sz="2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 sz="2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\n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]</a:t>
            </a:r>
            <a:r>
              <a:rPr lang="en" sz="2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2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$"</a:t>
            </a:r>
            <a:endParaRPr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/>
          <p:nvPr/>
        </p:nvSpPr>
        <p:spPr>
          <a:xfrm>
            <a:off x="1529850" y="1314000"/>
            <a:ext cx="6084300" cy="2515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>
                <a:solidFill>
                  <a:schemeClr val="dk1"/>
                </a:solidFill>
              </a:rPr>
              <a:t>f</a:t>
            </a:r>
            <a:r>
              <a:rPr lang="en" sz="3600">
                <a:solidFill>
                  <a:schemeClr val="dk1"/>
                </a:solidFill>
              </a:rPr>
              <a:t>oo                    &lt;p&gt;foo&lt;/p&gt;</a:t>
            </a:r>
            <a:endParaRPr sz="3600">
              <a:solidFill>
                <a:schemeClr val="dk1"/>
              </a:solidFill>
            </a:endParaRPr>
          </a:p>
        </p:txBody>
      </p:sp>
      <p:cxnSp>
        <p:nvCxnSpPr>
          <p:cNvPr id="122" name="Google Shape;122;p24"/>
          <p:cNvCxnSpPr/>
          <p:nvPr/>
        </p:nvCxnSpPr>
        <p:spPr>
          <a:xfrm>
            <a:off x="3239100" y="2571750"/>
            <a:ext cx="1104300" cy="0"/>
          </a:xfrm>
          <a:prstGeom prst="straightConnector1">
            <a:avLst/>
          </a:prstGeom>
          <a:noFill/>
          <a:ln cap="flat" cmpd="sng" w="38100">
            <a:solidFill>
              <a:schemeClr val="dk1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/>
        </p:nvSpPr>
        <p:spPr>
          <a:xfrm>
            <a:off x="890700" y="1485825"/>
            <a:ext cx="7362600" cy="3282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Convert to headings</a:t>
            </a:r>
            <a:endParaRPr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sub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endParaRPr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"^</a:t>
            </a:r>
            <a:r>
              <a:rPr lang="en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#</a:t>
            </a:r>
            <a:r>
              <a:rPr lang="en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{1,6}</a:t>
            </a:r>
            <a:r>
              <a:rPr lang="en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$"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lambda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 </a:t>
            </a:r>
            <a:r>
              <a:rPr lang="en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"&lt;h</a:t>
            </a:r>
            <a:r>
              <a:rPr lang="en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len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group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>
                <a:solidFill>
                  <a:srgbClr val="B5CEA8"/>
                </a:solidFill>
                <a:latin typeface="Consolas"/>
                <a:ea typeface="Consolas"/>
                <a:cs typeface="Consolas"/>
                <a:sym typeface="Consolas"/>
              </a:rPr>
              <a:t>1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))</a:t>
            </a:r>
            <a:r>
              <a:rPr lang="en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&gt;</a:t>
            </a:r>
            <a:r>
              <a:rPr lang="en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group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>
                <a:solidFill>
                  <a:srgbClr val="B5CEA8"/>
                </a:solidFill>
                <a:latin typeface="Consolas"/>
                <a:ea typeface="Consolas"/>
                <a:cs typeface="Consolas"/>
                <a:sym typeface="Consolas"/>
              </a:rPr>
              <a:t>2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&lt;/h</a:t>
            </a:r>
            <a:r>
              <a:rPr lang="en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len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group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>
                <a:solidFill>
                  <a:srgbClr val="B5CEA8"/>
                </a:solidFill>
                <a:latin typeface="Consolas"/>
                <a:ea typeface="Consolas"/>
                <a:cs typeface="Consolas"/>
                <a:sym typeface="Consolas"/>
              </a:rPr>
              <a:t>1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))</a:t>
            </a:r>
            <a:r>
              <a:rPr lang="en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&gt;"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flags</a:t>
            </a:r>
            <a:r>
              <a:rPr lang="en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MULTILINE</a:t>
            </a:r>
            <a:endParaRPr>
              <a:solidFill>
                <a:srgbClr val="9CDCFE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28" name="Google Shape;128;p25"/>
          <p:cNvSpPr txBox="1"/>
          <p:nvPr/>
        </p:nvSpPr>
        <p:spPr>
          <a:xfrm>
            <a:off x="890700" y="820075"/>
            <a:ext cx="73626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convert_to_raw_html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200">
                <a:solidFill>
                  <a:schemeClr val="dk1"/>
                </a:solidFill>
              </a:rPr>
              <a:t>, </a:t>
            </a:r>
            <a:r>
              <a:rPr i="1" lang="en" sz="2200">
                <a:solidFill>
                  <a:schemeClr val="dk1"/>
                </a:solidFill>
              </a:rPr>
              <a:t>continued</a:t>
            </a:r>
            <a:endParaRPr i="1"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6"/>
          <p:cNvSpPr txBox="1"/>
          <p:nvPr/>
        </p:nvSpPr>
        <p:spPr>
          <a:xfrm>
            <a:off x="975750" y="1314000"/>
            <a:ext cx="7192500" cy="2515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>
                <a:solidFill>
                  <a:schemeClr val="dk1"/>
                </a:solidFill>
              </a:rPr>
              <a:t># Bar</a:t>
            </a:r>
            <a:r>
              <a:rPr lang="en" sz="3600">
                <a:solidFill>
                  <a:schemeClr val="dk1"/>
                </a:solidFill>
              </a:rPr>
              <a:t>                    &lt;h1&gt;B</a:t>
            </a:r>
            <a:r>
              <a:rPr lang="en" sz="3600">
                <a:solidFill>
                  <a:schemeClr val="dk1"/>
                </a:solidFill>
              </a:rPr>
              <a:t>ar</a:t>
            </a:r>
            <a:r>
              <a:rPr lang="en" sz="3600">
                <a:solidFill>
                  <a:schemeClr val="dk1"/>
                </a:solidFill>
              </a:rPr>
              <a:t>&lt;/h1&gt;</a:t>
            </a:r>
            <a:endParaRPr sz="3600">
              <a:solidFill>
                <a:schemeClr val="dk1"/>
              </a:solidFill>
            </a:endParaRPr>
          </a:p>
        </p:txBody>
      </p:sp>
      <p:cxnSp>
        <p:nvCxnSpPr>
          <p:cNvPr id="134" name="Google Shape;134;p26"/>
          <p:cNvCxnSpPr/>
          <p:nvPr/>
        </p:nvCxnSpPr>
        <p:spPr>
          <a:xfrm>
            <a:off x="3152675" y="2571750"/>
            <a:ext cx="1104300" cy="0"/>
          </a:xfrm>
          <a:prstGeom prst="straightConnector1">
            <a:avLst/>
          </a:prstGeom>
          <a:noFill/>
          <a:ln cap="flat" cmpd="sng" w="38100">
            <a:solidFill>
              <a:schemeClr val="dk1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27"/>
          <p:cNvSpPr txBox="1"/>
          <p:nvPr/>
        </p:nvSpPr>
        <p:spPr>
          <a:xfrm>
            <a:off x="890700" y="1485825"/>
            <a:ext cx="7362600" cy="3282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Convert to bold</a:t>
            </a:r>
            <a:endParaRPr sz="12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sub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\*{2}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([^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]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\*{2}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"&lt;strong&gt;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\1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&lt;/strong&gt;"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flags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MULTILINE</a:t>
            </a:r>
            <a:endParaRPr sz="1200">
              <a:solidFill>
                <a:srgbClr val="9CDCFE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Convert to italic</a:t>
            </a:r>
            <a:endParaRPr sz="12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sub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"_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([^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_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]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_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(?: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|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\n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"&lt;em&gt;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\1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&lt;/em&gt; 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flags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MULTILINE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Convert to strikethrough</a:t>
            </a:r>
            <a:endParaRPr sz="12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sub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"~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{2}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([^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~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]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~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{2}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"&lt;s&gt;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\1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&lt;/s&gt;"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flags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MULTILINE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2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40" name="Google Shape;140;p27"/>
          <p:cNvSpPr txBox="1"/>
          <p:nvPr/>
        </p:nvSpPr>
        <p:spPr>
          <a:xfrm>
            <a:off x="890700" y="820075"/>
            <a:ext cx="73626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convert_to_raw_html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200">
                <a:solidFill>
                  <a:schemeClr val="dk1"/>
                </a:solidFill>
              </a:rPr>
              <a:t>, </a:t>
            </a:r>
            <a:r>
              <a:rPr i="1" lang="en" sz="2200">
                <a:solidFill>
                  <a:schemeClr val="dk1"/>
                </a:solidFill>
              </a:rPr>
              <a:t>continued</a:t>
            </a:r>
            <a:endParaRPr i="1"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28"/>
          <p:cNvSpPr txBox="1"/>
          <p:nvPr/>
        </p:nvSpPr>
        <p:spPr>
          <a:xfrm>
            <a:off x="890700" y="1485825"/>
            <a:ext cx="7362600" cy="3282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Convert to link</a:t>
            </a:r>
            <a:endParaRPr sz="17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7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7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7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sub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7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\[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([^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\]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]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\]\(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+?</a:t>
            </a:r>
            <a:r>
              <a:rPr lang="en" sz="17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(?=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\)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7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\)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7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'&lt;a href="</a:t>
            </a:r>
            <a:r>
              <a:rPr lang="en" sz="17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\2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"&gt;</a:t>
            </a:r>
            <a:r>
              <a:rPr lang="en" sz="17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\1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&lt;/a&gt;'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7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7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flags</a:t>
            </a:r>
            <a:r>
              <a:rPr lang="en" sz="17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7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7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MULTILINE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7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46" name="Google Shape;146;p28"/>
          <p:cNvSpPr txBox="1"/>
          <p:nvPr/>
        </p:nvSpPr>
        <p:spPr>
          <a:xfrm>
            <a:off x="890700" y="820075"/>
            <a:ext cx="73626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convert_to_raw_html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200">
                <a:solidFill>
                  <a:schemeClr val="dk1"/>
                </a:solidFill>
              </a:rPr>
              <a:t>, </a:t>
            </a:r>
            <a:r>
              <a:rPr i="1" lang="en" sz="2200">
                <a:solidFill>
                  <a:schemeClr val="dk1"/>
                </a:solidFill>
              </a:rPr>
              <a:t>continued</a:t>
            </a:r>
            <a:endParaRPr i="1"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p29"/>
          <p:cNvSpPr txBox="1"/>
          <p:nvPr/>
        </p:nvSpPr>
        <p:spPr>
          <a:xfrm>
            <a:off x="890700" y="1485825"/>
            <a:ext cx="7362600" cy="3282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Convert to image</a:t>
            </a:r>
            <a:endParaRPr sz="17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7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7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7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sub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7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"!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\[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([^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\]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]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\]\(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+?</a:t>
            </a:r>
            <a:r>
              <a:rPr lang="en" sz="17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(?=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\)\n</a:t>
            </a:r>
            <a:r>
              <a:rPr lang="en" sz="17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7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7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\)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7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'&lt;img src="</a:t>
            </a:r>
            <a:r>
              <a:rPr lang="en" sz="17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\2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 alt="</a:t>
            </a:r>
            <a:r>
              <a:rPr lang="en" sz="17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\1</a:t>
            </a:r>
            <a:r>
              <a:rPr lang="en" sz="17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"&gt;'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7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7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flags</a:t>
            </a:r>
            <a:r>
              <a:rPr lang="en" sz="17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7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7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MULTILINE</a:t>
            </a: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7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7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52" name="Google Shape;152;p29"/>
          <p:cNvSpPr txBox="1"/>
          <p:nvPr/>
        </p:nvSpPr>
        <p:spPr>
          <a:xfrm>
            <a:off x="890700" y="820075"/>
            <a:ext cx="73626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convert_to_raw_html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200">
                <a:solidFill>
                  <a:schemeClr val="dk1"/>
                </a:solidFill>
              </a:rPr>
              <a:t>, </a:t>
            </a:r>
            <a:r>
              <a:rPr i="1" lang="en" sz="2200">
                <a:solidFill>
                  <a:schemeClr val="dk1"/>
                </a:solidFill>
              </a:rPr>
              <a:t>continued</a:t>
            </a:r>
            <a:endParaRPr i="1"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p30"/>
          <p:cNvSpPr txBox="1"/>
          <p:nvPr/>
        </p:nvSpPr>
        <p:spPr>
          <a:xfrm>
            <a:off x="890700" y="952425"/>
            <a:ext cx="7362600" cy="3282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Convert to unordered lists</a:t>
            </a:r>
            <a:endParaRPr sz="12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sub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"^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(?: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-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|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\*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|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\+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$"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"&lt;li&gt;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\1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&lt;/li&gt;"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flags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MULTILINE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Convert to code</a:t>
            </a:r>
            <a:endParaRPr sz="12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sub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"`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([^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`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]</a:t>
            </a:r>
            <a:r>
              <a:rPr lang="en" sz="1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+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`"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r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"&lt;code&gt;</a:t>
            </a:r>
            <a:r>
              <a:rPr lang="en" sz="1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\1</a:t>
            </a:r>
            <a:r>
              <a:rPr lang="en" sz="1200">
                <a:solidFill>
                  <a:srgbClr val="D16969"/>
                </a:solidFill>
                <a:latin typeface="Consolas"/>
                <a:ea typeface="Consolas"/>
                <a:cs typeface="Consolas"/>
                <a:sym typeface="Consolas"/>
              </a:rPr>
              <a:t>&lt;/code&gt;"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flags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MULTILINE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2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58" name="Google Shape;158;p30"/>
          <p:cNvSpPr txBox="1"/>
          <p:nvPr/>
        </p:nvSpPr>
        <p:spPr>
          <a:xfrm>
            <a:off x="890700" y="820075"/>
            <a:ext cx="73626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convert_to_raw_html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200">
                <a:solidFill>
                  <a:schemeClr val="dk1"/>
                </a:solidFill>
              </a:rPr>
              <a:t>, </a:t>
            </a:r>
            <a:r>
              <a:rPr i="1" lang="en" sz="2200">
                <a:solidFill>
                  <a:schemeClr val="dk1"/>
                </a:solidFill>
              </a:rPr>
              <a:t>continued</a:t>
            </a:r>
            <a:endParaRPr i="1"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31"/>
          <p:cNvSpPr txBox="1"/>
          <p:nvPr/>
        </p:nvSpPr>
        <p:spPr>
          <a:xfrm>
            <a:off x="890700" y="1241400"/>
            <a:ext cx="7362600" cy="3640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parser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argparse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ArgumentParser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description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"Convert a markdown file to HTML"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parser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add_argument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"-f"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"--filename"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help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"filename to be converted"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metavar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type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str</a:t>
            </a:r>
            <a:endParaRPr sz="1200">
              <a:solidFill>
                <a:srgbClr val="4EC9B0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parser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add_argument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"-o"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"--output"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default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"str"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help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"output type (html, str or txt)"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metavar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""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type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str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args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parser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parse_args</a:t>
            </a:r>
            <a:r>
              <a:rPr lang="en" sz="1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()</a:t>
            </a:r>
            <a:endParaRPr sz="1200">
              <a:solidFill>
                <a:srgbClr val="C586C0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64" name="Google Shape;164;p31"/>
          <p:cNvSpPr txBox="1"/>
          <p:nvPr/>
        </p:nvSpPr>
        <p:spPr>
          <a:xfrm>
            <a:off x="890700" y="667675"/>
            <a:ext cx="67602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4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main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()</a:t>
            </a:r>
            <a:r>
              <a:rPr lang="en" sz="2400">
                <a:solidFill>
                  <a:schemeClr val="dk1"/>
                </a:solidFill>
              </a:rPr>
              <a:t>, </a:t>
            </a:r>
            <a:r>
              <a:rPr i="1" lang="en" sz="2400">
                <a:solidFill>
                  <a:schemeClr val="dk1"/>
                </a:solidFill>
              </a:rPr>
              <a:t>explained</a:t>
            </a:r>
            <a:endParaRPr i="1" sz="24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0" name="Google Shape;60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030875" y="1698950"/>
            <a:ext cx="2835549" cy="1745625"/>
          </a:xfrm>
          <a:prstGeom prst="rect">
            <a:avLst/>
          </a:prstGeom>
          <a:noFill/>
          <a:ln>
            <a:noFill/>
          </a:ln>
        </p:spPr>
      </p:pic>
      <p:pic>
        <p:nvPicPr>
          <p:cNvPr id="61" name="Google Shape;61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5839000" y="1282388"/>
            <a:ext cx="2578750" cy="2578750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62" name="Google Shape;62;p14"/>
          <p:cNvCxnSpPr/>
          <p:nvPr/>
        </p:nvCxnSpPr>
        <p:spPr>
          <a:xfrm>
            <a:off x="4270000" y="2571750"/>
            <a:ext cx="1492800" cy="0"/>
          </a:xfrm>
          <a:prstGeom prst="straightConnector1">
            <a:avLst/>
          </a:prstGeom>
          <a:noFill/>
          <a:ln cap="flat" cmpd="sng" w="76200">
            <a:solidFill>
              <a:schemeClr val="dk1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68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32"/>
          <p:cNvSpPr txBox="1"/>
          <p:nvPr/>
        </p:nvSpPr>
        <p:spPr>
          <a:xfrm>
            <a:off x="890700" y="1241400"/>
            <a:ext cx="7362600" cy="3640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args.</a:t>
            </a: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endParaRPr sz="1600">
              <a:solidFill>
                <a:srgbClr val="9CDCFE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file_extension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os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path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6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splitext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6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if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file_extension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!=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".md"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16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6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sys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6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exit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6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"File extension must be .md."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6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helpers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6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get_content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6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if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==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6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"Error 1: FileNotFoundError"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16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6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sys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6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exit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6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 sz="16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"The </a:t>
            </a:r>
            <a:r>
              <a:rPr lang="en" sz="16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16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16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16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 file could not be found."</a:t>
            </a:r>
            <a:r>
              <a:rPr lang="en" sz="16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600">
              <a:solidFill>
                <a:srgbClr val="9CDCFE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70" name="Google Shape;170;p32"/>
          <p:cNvSpPr txBox="1"/>
          <p:nvPr/>
        </p:nvSpPr>
        <p:spPr>
          <a:xfrm>
            <a:off x="890700" y="667675"/>
            <a:ext cx="67602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4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main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()</a:t>
            </a:r>
            <a:r>
              <a:rPr lang="en" sz="2400">
                <a:solidFill>
                  <a:schemeClr val="dk1"/>
                </a:solidFill>
              </a:rPr>
              <a:t>, </a:t>
            </a:r>
            <a:r>
              <a:rPr i="1" lang="en" sz="2400">
                <a:solidFill>
                  <a:schemeClr val="dk1"/>
                </a:solidFill>
              </a:rPr>
              <a:t>continu</a:t>
            </a:r>
            <a:r>
              <a:rPr i="1" lang="en" sz="2400">
                <a:solidFill>
                  <a:schemeClr val="dk1"/>
                </a:solidFill>
              </a:rPr>
              <a:t>ed</a:t>
            </a:r>
            <a:endParaRPr i="1" sz="24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33"/>
          <p:cNvSpPr txBox="1"/>
          <p:nvPr/>
        </p:nvSpPr>
        <p:spPr>
          <a:xfrm>
            <a:off x="890700" y="1241400"/>
            <a:ext cx="7362600" cy="3640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output_type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 </a:t>
            </a:r>
            <a:r>
              <a:rPr lang="en" sz="15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str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args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.output.strip().lower()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match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output_type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5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case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"html"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|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"h"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    </a:t>
            </a:r>
            <a:r>
              <a:rPr lang="en" sz="15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helpers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5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export_as_html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5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5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converted_content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5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case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"txt"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|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"t"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    </a:t>
            </a:r>
            <a:r>
              <a:rPr lang="en" sz="15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helpers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5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export_as_txt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5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5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converted_content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5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case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"str"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|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5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"s"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    </a:t>
            </a:r>
            <a:r>
              <a:rPr lang="en" sz="15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print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5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helpers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5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format_content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5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converted_content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))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5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case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_: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    </a:t>
            </a:r>
            <a:r>
              <a:rPr lang="en" sz="15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print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5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 sz="15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"Cannot convert to </a:t>
            </a:r>
            <a:r>
              <a:rPr lang="en" sz="15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15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output_type</a:t>
            </a:r>
            <a:r>
              <a:rPr lang="en" sz="15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15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15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5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76" name="Google Shape;176;p33"/>
          <p:cNvSpPr txBox="1"/>
          <p:nvPr/>
        </p:nvSpPr>
        <p:spPr>
          <a:xfrm>
            <a:off x="890700" y="667675"/>
            <a:ext cx="67602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4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main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()</a:t>
            </a:r>
            <a:r>
              <a:rPr lang="en" sz="2400">
                <a:solidFill>
                  <a:schemeClr val="dk1"/>
                </a:solidFill>
              </a:rPr>
              <a:t>, </a:t>
            </a:r>
            <a:r>
              <a:rPr i="1" lang="en" sz="2400">
                <a:solidFill>
                  <a:schemeClr val="dk1"/>
                </a:solidFill>
              </a:rPr>
              <a:t>continued</a:t>
            </a:r>
            <a:endParaRPr i="1" sz="24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80" name="Shape 1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Google Shape;181;p34"/>
          <p:cNvSpPr txBox="1"/>
          <p:nvPr/>
        </p:nvSpPr>
        <p:spPr>
          <a:xfrm>
            <a:off x="-17450" y="201300"/>
            <a:ext cx="5997900" cy="4740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9600"/>
              <a:t>🎉</a:t>
            </a:r>
            <a:endParaRPr sz="29600"/>
          </a:p>
        </p:txBody>
      </p:sp>
      <p:sp>
        <p:nvSpPr>
          <p:cNvPr id="182" name="Google Shape;182;p34"/>
          <p:cNvSpPr txBox="1"/>
          <p:nvPr/>
        </p:nvSpPr>
        <p:spPr>
          <a:xfrm>
            <a:off x="4582850" y="272025"/>
            <a:ext cx="3963300" cy="443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chemeClr val="dk1"/>
                </a:solidFill>
              </a:rPr>
              <a:t>Thank you</a:t>
            </a:r>
            <a:endParaRPr sz="3000">
              <a:solidFill>
                <a:schemeClr val="dk1"/>
              </a:solidFill>
            </a:endParaRPr>
          </a:p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chemeClr val="dk1"/>
                </a:solidFill>
              </a:rPr>
              <a:t>for listening!</a:t>
            </a:r>
            <a:endParaRPr sz="3000">
              <a:solidFill>
                <a:schemeClr val="dk1"/>
              </a:solidFill>
            </a:endParaRPr>
          </a:p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chemeClr val="dk1"/>
                </a:solidFill>
              </a:rPr>
              <a:t>¡Gracias por escuchar!</a:t>
            </a:r>
            <a:endParaRPr sz="3000">
              <a:solidFill>
                <a:schemeClr val="dk1"/>
              </a:solidFill>
            </a:endParaRPr>
          </a:p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chemeClr val="dk1"/>
                </a:solidFill>
              </a:rPr>
              <a:t>Merci de votre attention!</a:t>
            </a:r>
            <a:endParaRPr sz="3000">
              <a:solidFill>
                <a:schemeClr val="dk1"/>
              </a:solidFill>
            </a:endParaRPr>
          </a:p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chemeClr val="dk1"/>
                </a:solidFill>
              </a:rPr>
              <a:t>Dziękuję za wysłuchanie!</a:t>
            </a:r>
            <a:endParaRPr sz="30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/>
          <p:nvPr/>
        </p:nvSpPr>
        <p:spPr>
          <a:xfrm>
            <a:off x="890700" y="1275125"/>
            <a:ext cx="7362600" cy="3200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8157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chemeClr val="dk1"/>
                </a:solidFill>
              </a:rPr>
              <a:t>^[a-zA-Z0-9.!#$%&amp;'*+\/=?^_`{|}~-]+@[a-zA-Z0-9](?:[a-zA-Z0-9-]{0,61}[a-zA-Z0-9])?(?:\.[a-zA-Z0-9](?:[a-zA-Z0-9-]{0,61}[a-zA-Z0-9])?)*$</a:t>
            </a:r>
            <a:endParaRPr sz="3000">
              <a:solidFill>
                <a:schemeClr val="dk1"/>
              </a:solidFill>
            </a:endParaRPr>
          </a:p>
        </p:txBody>
      </p:sp>
      <p:sp>
        <p:nvSpPr>
          <p:cNvPr id="68" name="Google Shape;68;p15"/>
          <p:cNvSpPr txBox="1"/>
          <p:nvPr/>
        </p:nvSpPr>
        <p:spPr>
          <a:xfrm>
            <a:off x="890700" y="667675"/>
            <a:ext cx="36711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chemeClr val="dk1"/>
                </a:solidFill>
              </a:rPr>
              <a:t>Valid Email</a:t>
            </a:r>
            <a:endParaRPr sz="30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6"/>
          <p:cNvSpPr txBox="1"/>
          <p:nvPr/>
        </p:nvSpPr>
        <p:spPr>
          <a:xfrm>
            <a:off x="802575" y="1491200"/>
            <a:ext cx="4080000" cy="278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import</a:t>
            </a:r>
            <a:r>
              <a:rPr lang="en" sz="3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30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argparse</a:t>
            </a:r>
            <a:endParaRPr sz="3000">
              <a:solidFill>
                <a:srgbClr val="4EC9B0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import</a:t>
            </a:r>
            <a:r>
              <a:rPr lang="en" sz="3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30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os</a:t>
            </a:r>
            <a:endParaRPr sz="3000">
              <a:solidFill>
                <a:srgbClr val="4EC9B0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import</a:t>
            </a:r>
            <a:r>
              <a:rPr lang="en" sz="3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30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sys</a:t>
            </a:r>
            <a:endParaRPr sz="3000">
              <a:solidFill>
                <a:srgbClr val="4EC9B0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import</a:t>
            </a:r>
            <a:r>
              <a:rPr lang="en" sz="30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30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re</a:t>
            </a:r>
            <a:endParaRPr sz="3000">
              <a:solidFill>
                <a:schemeClr val="lt2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74" name="Google Shape;74;p16"/>
          <p:cNvSpPr txBox="1"/>
          <p:nvPr/>
        </p:nvSpPr>
        <p:spPr>
          <a:xfrm>
            <a:off x="802575" y="871000"/>
            <a:ext cx="33132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chemeClr val="dk1"/>
                </a:solidFill>
              </a:rPr>
              <a:t>Libraries</a:t>
            </a:r>
            <a:endParaRPr sz="30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7"/>
          <p:cNvSpPr txBox="1"/>
          <p:nvPr/>
        </p:nvSpPr>
        <p:spPr>
          <a:xfrm>
            <a:off x="890700" y="1275125"/>
            <a:ext cx="7362600" cy="3200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main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()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get_content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convert_to_raw_html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export_as_html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export_as_txt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format_content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80" name="Google Shape;80;p17"/>
          <p:cNvSpPr txBox="1"/>
          <p:nvPr/>
        </p:nvSpPr>
        <p:spPr>
          <a:xfrm>
            <a:off x="890700" y="667675"/>
            <a:ext cx="36711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solidFill>
                  <a:schemeClr val="dk1"/>
                </a:solidFill>
              </a:rPr>
              <a:t>Functions</a:t>
            </a:r>
            <a:endParaRPr sz="30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8"/>
          <p:cNvSpPr txBox="1"/>
          <p:nvPr/>
        </p:nvSpPr>
        <p:spPr>
          <a:xfrm>
            <a:off x="890700" y="1275125"/>
            <a:ext cx="7362600" cy="3200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try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22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with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open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 </a:t>
            </a:r>
            <a:r>
              <a:rPr lang="en" sz="22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as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    </a:t>
            </a:r>
            <a:r>
              <a:rPr lang="en" sz="22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return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read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()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except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4EC9B0"/>
                </a:solidFill>
                <a:latin typeface="Consolas"/>
                <a:ea typeface="Consolas"/>
                <a:cs typeface="Consolas"/>
                <a:sym typeface="Consolas"/>
              </a:rPr>
              <a:t>FileNotFoundError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22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return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"Error 1: FileNotFoundError"</a:t>
            </a:r>
            <a:endParaRPr sz="2200">
              <a:solidFill>
                <a:srgbClr val="CE9178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86" name="Google Shape;86;p18"/>
          <p:cNvSpPr txBox="1"/>
          <p:nvPr/>
        </p:nvSpPr>
        <p:spPr>
          <a:xfrm>
            <a:off x="890700" y="667675"/>
            <a:ext cx="67602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4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get_content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4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400">
                <a:solidFill>
                  <a:schemeClr val="dk1"/>
                </a:solidFill>
              </a:rPr>
              <a:t>, </a:t>
            </a:r>
            <a:r>
              <a:rPr i="1" lang="en" sz="2400">
                <a:solidFill>
                  <a:schemeClr val="dk1"/>
                </a:solidFill>
              </a:rPr>
              <a:t>explained</a:t>
            </a:r>
            <a:endParaRPr i="1" sz="24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9"/>
          <p:cNvSpPr txBox="1"/>
          <p:nvPr/>
        </p:nvSpPr>
        <p:spPr>
          <a:xfrm>
            <a:off x="890700" y="1275125"/>
            <a:ext cx="7362600" cy="3200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start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'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"="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B5CEA8"/>
                </a:solidFill>
                <a:latin typeface="Consolas"/>
                <a:ea typeface="Consolas"/>
                <a:cs typeface="Consolas"/>
                <a:sym typeface="Consolas"/>
              </a:rPr>
              <a:t>25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 START 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"="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B5CEA8"/>
                </a:solidFill>
                <a:latin typeface="Consolas"/>
                <a:ea typeface="Consolas"/>
                <a:cs typeface="Consolas"/>
                <a:sym typeface="Consolas"/>
              </a:rPr>
              <a:t>25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'</a:t>
            </a:r>
            <a:endParaRPr sz="2200">
              <a:solidFill>
                <a:srgbClr val="CE9178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end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=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'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"="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B5CEA8"/>
                </a:solidFill>
                <a:latin typeface="Consolas"/>
                <a:ea typeface="Consolas"/>
                <a:cs typeface="Consolas"/>
                <a:sym typeface="Consolas"/>
              </a:rPr>
              <a:t>26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 END 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"="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4D4D4"/>
                </a:solidFill>
                <a:latin typeface="Consolas"/>
                <a:ea typeface="Consolas"/>
                <a:cs typeface="Consolas"/>
                <a:sym typeface="Consolas"/>
              </a:rPr>
              <a:t>*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B5CEA8"/>
                </a:solidFill>
                <a:latin typeface="Consolas"/>
                <a:ea typeface="Consolas"/>
                <a:cs typeface="Consolas"/>
                <a:sym typeface="Consolas"/>
              </a:rPr>
              <a:t>26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'</a:t>
            </a:r>
            <a:endParaRPr sz="2200">
              <a:solidFill>
                <a:srgbClr val="CE9178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return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start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2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\n\n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2200">
                <a:solidFill>
                  <a:srgbClr val="D7BA7D"/>
                </a:solidFill>
                <a:latin typeface="Consolas"/>
                <a:ea typeface="Consolas"/>
                <a:cs typeface="Consolas"/>
                <a:sym typeface="Consolas"/>
              </a:rPr>
              <a:t>\n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end</a:t>
            </a: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22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endParaRPr sz="2200">
              <a:solidFill>
                <a:srgbClr val="C586C0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92" name="Google Shape;92;p19"/>
          <p:cNvSpPr txBox="1"/>
          <p:nvPr/>
        </p:nvSpPr>
        <p:spPr>
          <a:xfrm>
            <a:off x="890700" y="667675"/>
            <a:ext cx="67602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4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format_content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4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400">
                <a:solidFill>
                  <a:schemeClr val="dk1"/>
                </a:solidFill>
              </a:rPr>
              <a:t>, </a:t>
            </a:r>
            <a:r>
              <a:rPr i="1" lang="en" sz="2400">
                <a:solidFill>
                  <a:schemeClr val="dk1"/>
                </a:solidFill>
              </a:rPr>
              <a:t>explained</a:t>
            </a:r>
            <a:endParaRPr i="1" sz="24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0"/>
          <p:cNvSpPr txBox="1"/>
          <p:nvPr/>
        </p:nvSpPr>
        <p:spPr>
          <a:xfrm>
            <a:off x="890700" y="1691325"/>
            <a:ext cx="7362600" cy="2423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with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4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open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4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 sz="24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24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24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24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24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.txt"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24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"w"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 </a:t>
            </a:r>
            <a:r>
              <a:rPr lang="en" sz="24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as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4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24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24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24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write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4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4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2400">
              <a:solidFill>
                <a:srgbClr val="9CDCFE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98" name="Google Shape;98;p20"/>
          <p:cNvSpPr txBox="1"/>
          <p:nvPr/>
        </p:nvSpPr>
        <p:spPr>
          <a:xfrm>
            <a:off x="890700" y="1124875"/>
            <a:ext cx="73626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export_as_txt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200">
                <a:solidFill>
                  <a:schemeClr val="dk1"/>
                </a:solidFill>
              </a:rPr>
              <a:t>, </a:t>
            </a:r>
            <a:r>
              <a:rPr i="1" lang="en" sz="2200">
                <a:solidFill>
                  <a:schemeClr val="dk1"/>
                </a:solidFill>
              </a:rPr>
              <a:t>explained</a:t>
            </a:r>
            <a:endParaRPr i="1"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1"/>
          <p:cNvSpPr txBox="1"/>
          <p:nvPr/>
        </p:nvSpPr>
        <p:spPr>
          <a:xfrm>
            <a:off x="890700" y="1257225"/>
            <a:ext cx="7362600" cy="3282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upper_part -&gt; HTML Boilerplate and some style</a:t>
            </a:r>
            <a:endParaRPr sz="18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6A9955"/>
                </a:solidFill>
                <a:latin typeface="Consolas"/>
                <a:ea typeface="Consolas"/>
                <a:cs typeface="Consolas"/>
                <a:sym typeface="Consolas"/>
              </a:rPr>
              <a:t># lower_part -&gt; Closes the body and html tags</a:t>
            </a:r>
            <a:endParaRPr sz="1800">
              <a:solidFill>
                <a:srgbClr val="6A9955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with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8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open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8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f</a:t>
            </a:r>
            <a:r>
              <a:rPr lang="en" sz="18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</a:t>
            </a:r>
            <a:r>
              <a:rPr lang="en" sz="18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{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18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r>
              <a:rPr lang="en" sz="18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.html"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1800">
                <a:solidFill>
                  <a:srgbClr val="CE9178"/>
                </a:solidFill>
                <a:latin typeface="Consolas"/>
                <a:ea typeface="Consolas"/>
                <a:cs typeface="Consolas"/>
                <a:sym typeface="Consolas"/>
              </a:rPr>
              <a:t>"w"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 </a:t>
            </a:r>
            <a:r>
              <a:rPr lang="en" sz="1800">
                <a:solidFill>
                  <a:srgbClr val="C586C0"/>
                </a:solidFill>
                <a:latin typeface="Consolas"/>
                <a:ea typeface="Consolas"/>
                <a:cs typeface="Consolas"/>
                <a:sym typeface="Consolas"/>
              </a:rPr>
              <a:t>as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:</a:t>
            </a:r>
            <a:endParaRPr sz="18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8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write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upper_part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8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format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.capitalize()))</a:t>
            </a:r>
            <a:endParaRPr sz="18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8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write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800">
              <a:solidFill>
                <a:srgbClr val="CCCCCC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   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.</a:t>
            </a:r>
            <a:r>
              <a:rPr lang="en" sz="18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write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lower</a:t>
            </a:r>
            <a:r>
              <a:rPr lang="en" sz="18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_part</a:t>
            </a:r>
            <a:r>
              <a:rPr lang="en" sz="18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 sz="1800">
              <a:solidFill>
                <a:srgbClr val="C586C0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04" name="Google Shape;104;p21"/>
          <p:cNvSpPr txBox="1"/>
          <p:nvPr/>
        </p:nvSpPr>
        <p:spPr>
          <a:xfrm>
            <a:off x="890700" y="820075"/>
            <a:ext cx="7362600" cy="65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200">
                <a:solidFill>
                  <a:srgbClr val="569CD6"/>
                </a:solidFill>
                <a:latin typeface="Consolas"/>
                <a:ea typeface="Consolas"/>
                <a:cs typeface="Consolas"/>
                <a:sym typeface="Consolas"/>
              </a:rPr>
              <a:t>def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 sz="2200">
                <a:solidFill>
                  <a:srgbClr val="DCDCAA"/>
                </a:solidFill>
                <a:latin typeface="Consolas"/>
                <a:ea typeface="Consolas"/>
                <a:cs typeface="Consolas"/>
                <a:sym typeface="Consolas"/>
              </a:rPr>
              <a:t>export_as_html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filename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, </a:t>
            </a:r>
            <a:r>
              <a:rPr lang="en" sz="2200">
                <a:solidFill>
                  <a:srgbClr val="9CDCFE"/>
                </a:solidFill>
                <a:latin typeface="Consolas"/>
                <a:ea typeface="Consolas"/>
                <a:cs typeface="Consolas"/>
                <a:sym typeface="Consolas"/>
              </a:rPr>
              <a:t>content</a:t>
            </a:r>
            <a:r>
              <a:rPr lang="en" sz="2200">
                <a:solidFill>
                  <a:srgbClr val="CCCCCC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r>
              <a:rPr lang="en" sz="2200">
                <a:solidFill>
                  <a:schemeClr val="dk1"/>
                </a:solidFill>
              </a:rPr>
              <a:t>, </a:t>
            </a:r>
            <a:r>
              <a:rPr i="1" lang="en" sz="2200">
                <a:solidFill>
                  <a:schemeClr val="dk1"/>
                </a:solidFill>
              </a:rPr>
              <a:t>explained</a:t>
            </a:r>
            <a:endParaRPr i="1"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Dark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