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1" r:id="rId8"/>
    <p:sldId id="263" r:id="rId9"/>
    <p:sldId id="265" r:id="rId10"/>
    <p:sldId id="266" r:id="rId11"/>
    <p:sldId id="267" r:id="rId12"/>
    <p:sldId id="268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6186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740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7615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6218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3709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8881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6782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94587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375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502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0831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912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899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712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345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7283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258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F0703-3ED4-4E2D-BA37-46EE6102B6E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37FDD-7FEB-4958-8275-0282B435F9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44013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113927-69D7-4A96-5591-D5C12E5E33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Narzędzie do rozpoznawania języka  </a:t>
            </a:r>
            <a:br>
              <a:rPr lang="pl-PL" dirty="0"/>
            </a:br>
            <a:r>
              <a:rPr lang="pl-PL" dirty="0"/>
              <a:t>oparte na bibliotece </a:t>
            </a:r>
            <a:r>
              <a:rPr lang="pl-PL" dirty="0" err="1"/>
              <a:t>fastText</a:t>
            </a:r>
            <a:r>
              <a:rPr lang="pl-PL" dirty="0"/>
              <a:t>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C654636-4961-C5E6-D12A-1B05C8E78E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l-PL" dirty="0"/>
              <a:t>Jacek Godzicki </a:t>
            </a:r>
          </a:p>
          <a:p>
            <a:pPr>
              <a:spcBef>
                <a:spcPts val="0"/>
              </a:spcBef>
            </a:pPr>
            <a:r>
              <a:rPr lang="pl-PL" dirty="0"/>
              <a:t>Jakub Jasiński </a:t>
            </a:r>
          </a:p>
          <a:p>
            <a:pPr>
              <a:spcBef>
                <a:spcPts val="0"/>
              </a:spcBef>
            </a:pPr>
            <a:r>
              <a:rPr lang="pl-PL" dirty="0"/>
              <a:t>Mateusz Cholewa </a:t>
            </a:r>
          </a:p>
        </p:txBody>
      </p:sp>
    </p:spTree>
    <p:extLst>
      <p:ext uri="{BB962C8B-B14F-4D97-AF65-F5344CB8AC3E}">
        <p14:creationId xmlns:p14="http://schemas.microsoft.com/office/powerpoint/2010/main" val="954384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7B9AFC-83D7-CDEF-CB06-582D8C1CB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Interfejs Graficzny Narzędzia</a:t>
            </a:r>
          </a:p>
        </p:txBody>
      </p:sp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ED2971D7-ACF2-C628-F975-027F9F3CD9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4723" y="2218874"/>
            <a:ext cx="4840502" cy="2420252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B7E342D3-9E1A-F55D-8002-BC30D1403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776" y="3501044"/>
            <a:ext cx="5012112" cy="250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218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BA87FF-5C80-13E2-EDF8-CAA0803F1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31778A0-1734-421E-DB1B-E00100C6D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Stworzone narzędzie posiada następujące cechy:</a:t>
            </a:r>
          </a:p>
          <a:p>
            <a:r>
              <a:rPr lang="pl-PL" dirty="0"/>
              <a:t>Prostota</a:t>
            </a:r>
          </a:p>
          <a:p>
            <a:r>
              <a:rPr lang="pl-PL" dirty="0"/>
              <a:t>Wysoka skuteczność</a:t>
            </a:r>
          </a:p>
          <a:p>
            <a:r>
              <a:rPr lang="pl-PL" dirty="0"/>
              <a:t>Wysoka wydajność</a:t>
            </a:r>
          </a:p>
        </p:txBody>
      </p:sp>
    </p:spTree>
    <p:extLst>
      <p:ext uri="{BB962C8B-B14F-4D97-AF65-F5344CB8AC3E}">
        <p14:creationId xmlns:p14="http://schemas.microsoft.com/office/powerpoint/2010/main" val="287397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DCD4FE-106D-AC81-9F78-46208AF57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Bibliografia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12345A-9B53-BA5F-D363-CA27FF95E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Joulin</a:t>
            </a:r>
            <a:r>
              <a:rPr lang="pl-PL" dirty="0"/>
              <a:t>, A., Grave, E., Bojanowski, P., &amp; </a:t>
            </a:r>
            <a:r>
              <a:rPr lang="pl-PL" dirty="0" err="1"/>
              <a:t>Mikolov</a:t>
            </a:r>
            <a:r>
              <a:rPr lang="pl-PL" dirty="0"/>
              <a:t>, T. (2016). </a:t>
            </a:r>
            <a:r>
              <a:rPr lang="pl-PL" dirty="0" err="1"/>
              <a:t>Bag</a:t>
            </a:r>
            <a:r>
              <a:rPr lang="pl-PL" dirty="0"/>
              <a:t> of </a:t>
            </a:r>
            <a:r>
              <a:rPr lang="pl-PL" dirty="0" err="1"/>
              <a:t>Tricks</a:t>
            </a:r>
            <a:r>
              <a:rPr lang="pl-PL" dirty="0"/>
              <a:t> for </a:t>
            </a:r>
            <a:r>
              <a:rPr lang="pl-PL" dirty="0" err="1"/>
              <a:t>Efficient</a:t>
            </a:r>
            <a:r>
              <a:rPr lang="pl-PL" dirty="0"/>
              <a:t>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Classification</a:t>
            </a:r>
            <a:r>
              <a:rPr lang="pl-PL" dirty="0"/>
              <a:t>. </a:t>
            </a:r>
            <a:r>
              <a:rPr lang="pl-PL" dirty="0" err="1"/>
              <a:t>arXiv</a:t>
            </a:r>
            <a:r>
              <a:rPr lang="pl-PL" dirty="0"/>
              <a:t> </a:t>
            </a:r>
            <a:r>
              <a:rPr lang="pl-PL" dirty="0" err="1"/>
              <a:t>preprint</a:t>
            </a:r>
            <a:r>
              <a:rPr lang="pl-PL" dirty="0"/>
              <a:t> arXiv:1607.01759. </a:t>
            </a:r>
          </a:p>
          <a:p>
            <a:r>
              <a:rPr lang="pl-PL" dirty="0"/>
              <a:t>Facebook AI </a:t>
            </a:r>
            <a:r>
              <a:rPr lang="pl-PL" dirty="0" err="1"/>
              <a:t>Research</a:t>
            </a:r>
            <a:r>
              <a:rPr lang="pl-PL" dirty="0"/>
              <a:t>. (2016). </a:t>
            </a:r>
            <a:r>
              <a:rPr lang="pl-PL" dirty="0" err="1"/>
              <a:t>FastText</a:t>
            </a:r>
            <a:r>
              <a:rPr lang="pl-PL" dirty="0"/>
              <a:t>: Library for </a:t>
            </a:r>
            <a:r>
              <a:rPr lang="pl-PL" dirty="0" err="1"/>
              <a:t>efficient</a:t>
            </a:r>
            <a:r>
              <a:rPr lang="pl-PL" dirty="0"/>
              <a:t>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classification</a:t>
            </a:r>
            <a:r>
              <a:rPr lang="pl-PL" dirty="0"/>
              <a:t> and </a:t>
            </a:r>
            <a:r>
              <a:rPr lang="pl-PL" dirty="0" err="1"/>
              <a:t>representation</a:t>
            </a:r>
            <a:r>
              <a:rPr lang="pl-PL" dirty="0"/>
              <a:t> learning, https://fasttext.cc </a:t>
            </a:r>
          </a:p>
          <a:p>
            <a:r>
              <a:rPr lang="pl-PL" dirty="0"/>
              <a:t>Wikipedia. (2024). </a:t>
            </a:r>
            <a:r>
              <a:rPr lang="pl-PL" dirty="0" err="1"/>
              <a:t>FastText</a:t>
            </a:r>
            <a:r>
              <a:rPr lang="pl-PL" dirty="0"/>
              <a:t>, https://en.wikipedia.org/wiki/FastText </a:t>
            </a:r>
          </a:p>
          <a:p>
            <a:r>
              <a:rPr lang="pl-PL" dirty="0" err="1"/>
              <a:t>Tatoeba</a:t>
            </a:r>
            <a:r>
              <a:rPr lang="pl-PL" dirty="0"/>
              <a:t>. (2024). Language </a:t>
            </a:r>
            <a:r>
              <a:rPr lang="pl-PL" dirty="0" err="1"/>
              <a:t>Dataset</a:t>
            </a:r>
            <a:r>
              <a:rPr lang="pl-PL" dirty="0"/>
              <a:t>, https://downloads.tatoeba.org/exports/ </a:t>
            </a:r>
          </a:p>
        </p:txBody>
      </p:sp>
    </p:spTree>
    <p:extLst>
      <p:ext uri="{BB962C8B-B14F-4D97-AF65-F5344CB8AC3E}">
        <p14:creationId xmlns:p14="http://schemas.microsoft.com/office/powerpoint/2010/main" val="738723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63024C8-A987-C830-F2BB-17CAC6F38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858294"/>
            <a:ext cx="9906000" cy="1141413"/>
          </a:xfrm>
        </p:spPr>
        <p:txBody>
          <a:bodyPr>
            <a:normAutofit/>
          </a:bodyPr>
          <a:lstStyle/>
          <a:p>
            <a:pPr algn="ctr"/>
            <a:r>
              <a:rPr lang="pl-PL" sz="6000" dirty="0"/>
              <a:t>Dziękujemy za uwagę</a:t>
            </a:r>
          </a:p>
        </p:txBody>
      </p:sp>
    </p:spTree>
    <p:extLst>
      <p:ext uri="{BB962C8B-B14F-4D97-AF65-F5344CB8AC3E}">
        <p14:creationId xmlns:p14="http://schemas.microsoft.com/office/powerpoint/2010/main" val="2848605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54DD61-6D9E-9FAE-F3B9-8A4128B34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 projektu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1D27283-C834-F85E-3359-982CF1307F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/>
              <a:t>Opracowanie narzędzia do automatycznego rozpoznawania języka tekstu, wykorzystującego bibliotekę </a:t>
            </a:r>
            <a:r>
              <a:rPr lang="pl-PL" dirty="0" err="1"/>
              <a:t>fastText</a:t>
            </a:r>
            <a:r>
              <a:rPr lang="pl-PL" dirty="0"/>
              <a:t>.</a:t>
            </a:r>
          </a:p>
          <a:p>
            <a:pPr algn="just"/>
            <a:r>
              <a:rPr lang="pl-PL" dirty="0"/>
              <a:t>Ułatwienie identyfikacji języka w różnych kontekstach, takich jak analiza treści internetowych, przetwarzanie danych tekstowych czy systemy tłumaczeń automatycznych. </a:t>
            </a:r>
          </a:p>
        </p:txBody>
      </p:sp>
    </p:spTree>
    <p:extLst>
      <p:ext uri="{BB962C8B-B14F-4D97-AF65-F5344CB8AC3E}">
        <p14:creationId xmlns:p14="http://schemas.microsoft.com/office/powerpoint/2010/main" val="110138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D87C62-77DA-A80A-F8A7-783E31A7A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Zakres Projektu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71F6C34-B168-175A-64D9-7B9F7A6A0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Przegląd literatury i narzędzi dostępnych do rozpoznawania języka. </a:t>
            </a:r>
          </a:p>
          <a:p>
            <a:r>
              <a:rPr lang="pl-PL" dirty="0"/>
              <a:t>Przygotowanie i przetwarzanie zbiorów danych. </a:t>
            </a:r>
          </a:p>
          <a:p>
            <a:r>
              <a:rPr lang="pl-PL" dirty="0"/>
              <a:t>Implementację modelu rozpoznawania języka z wykorzystaniem biblioteki </a:t>
            </a:r>
            <a:r>
              <a:rPr lang="pl-PL" dirty="0" err="1"/>
              <a:t>fastText</a:t>
            </a:r>
            <a:r>
              <a:rPr lang="pl-PL" dirty="0"/>
              <a:t>. </a:t>
            </a:r>
          </a:p>
          <a:p>
            <a:r>
              <a:rPr lang="pl-PL" dirty="0"/>
              <a:t>Stworzenie graficznego interfejsu użytkownika </a:t>
            </a:r>
          </a:p>
          <a:p>
            <a:r>
              <a:rPr lang="pl-PL" dirty="0"/>
              <a:t>Testowanie i ocena efektywności narzędzia. </a:t>
            </a:r>
          </a:p>
        </p:txBody>
      </p:sp>
    </p:spTree>
    <p:extLst>
      <p:ext uri="{BB962C8B-B14F-4D97-AF65-F5344CB8AC3E}">
        <p14:creationId xmlns:p14="http://schemas.microsoft.com/office/powerpoint/2010/main" val="4199619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59297C-CFAC-755F-217F-617F4F5E7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Fasttext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67B10D6-3305-9387-831E-41CF4191E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921668"/>
            <a:ext cx="3944937" cy="2839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/>
              <a:t>Kluczowe zastosowania:</a:t>
            </a:r>
          </a:p>
          <a:p>
            <a:r>
              <a:rPr lang="pl-PL" dirty="0"/>
              <a:t>Klasyfikacja tekstu</a:t>
            </a:r>
          </a:p>
          <a:p>
            <a:r>
              <a:rPr lang="pl-PL" dirty="0"/>
              <a:t>Identyfikacja języka</a:t>
            </a:r>
          </a:p>
          <a:p>
            <a:r>
              <a:rPr lang="pl-PL" dirty="0"/>
              <a:t>Uczenie wektorowe słów</a:t>
            </a:r>
          </a:p>
        </p:txBody>
      </p:sp>
      <p:pic>
        <p:nvPicPr>
          <p:cNvPr id="1026" name="Picture 2" descr="fastText">
            <a:extLst>
              <a:ext uri="{FF2B5EF4-FFF2-40B4-BE49-F238E27FC236}">
                <a16:creationId xmlns:a16="http://schemas.microsoft.com/office/drawing/2014/main" id="{BC9F28F1-D3A8-1ACE-018E-EFC2946FEC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52" b="23194"/>
          <a:stretch/>
        </p:blipFill>
        <p:spPr bwMode="auto">
          <a:xfrm>
            <a:off x="1389667" y="4870263"/>
            <a:ext cx="4393594" cy="11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A78FD5B6-B50B-88AE-7553-BE932226ADB5}"/>
              </a:ext>
            </a:extLst>
          </p:cNvPr>
          <p:cNvSpPr txBox="1">
            <a:spLocks/>
          </p:cNvSpPr>
          <p:nvPr/>
        </p:nvSpPr>
        <p:spPr>
          <a:xfrm>
            <a:off x="6408738" y="1921668"/>
            <a:ext cx="4503133" cy="32027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b="1" dirty="0"/>
              <a:t>Najważniejsze cechy:</a:t>
            </a:r>
          </a:p>
          <a:p>
            <a:r>
              <a:rPr lang="pl-PL" dirty="0"/>
              <a:t>Szybkość i efektywność</a:t>
            </a:r>
          </a:p>
          <a:p>
            <a:r>
              <a:rPr lang="pl-PL" dirty="0"/>
              <a:t>Prostota użycia</a:t>
            </a:r>
          </a:p>
          <a:p>
            <a:r>
              <a:rPr lang="pl-PL"/>
              <a:t>Bezpłatność</a:t>
            </a:r>
            <a:endParaRPr lang="pl-PL" dirty="0"/>
          </a:p>
          <a:p>
            <a:r>
              <a:rPr lang="pl-PL" dirty="0"/>
              <a:t>Otwarty kod źródłowy</a:t>
            </a:r>
          </a:p>
          <a:p>
            <a:r>
              <a:rPr lang="pl-PL" dirty="0"/>
              <a:t>Wysoka jakość wyników</a:t>
            </a:r>
          </a:p>
        </p:txBody>
      </p:sp>
    </p:spTree>
    <p:extLst>
      <p:ext uri="{BB962C8B-B14F-4D97-AF65-F5344CB8AC3E}">
        <p14:creationId xmlns:p14="http://schemas.microsoft.com/office/powerpoint/2010/main" val="4151839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43B6D0-BB76-9825-BE66-FC59C2923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Przygotowanie danych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9B0C45-2361-366A-B611-E388C5DE9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4" y="2109153"/>
            <a:ext cx="9905999" cy="601831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Pobranie danych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078B2A40-856A-B998-C3D6-12BCAA14C70F}"/>
              </a:ext>
            </a:extLst>
          </p:cNvPr>
          <p:cNvSpPr txBox="1"/>
          <p:nvPr/>
        </p:nvSpPr>
        <p:spPr>
          <a:xfrm>
            <a:off x="1141413" y="2710984"/>
            <a:ext cx="8651875" cy="1015663"/>
          </a:xfrm>
          <a:prstGeom prst="rect">
            <a:avLst/>
          </a:prstGeom>
          <a:solidFill>
            <a:srgbClr val="1F1F1F"/>
          </a:solidFill>
        </p:spPr>
        <p:txBody>
          <a:bodyPr wrap="square">
            <a:spAutoFit/>
          </a:bodyPr>
          <a:lstStyle/>
          <a:p>
            <a:r>
              <a:rPr lang="pl-PL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wget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http://downloads.tatoeba.org/exports/sentences.tar.bz2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  <a:p>
            <a:r>
              <a:rPr lang="pl-PL" sz="2000" b="0" dirty="0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bunzip2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sentences.tar.bz2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  <a:p>
            <a:r>
              <a:rPr lang="pl-PL" sz="2000" b="0" dirty="0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tar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xvf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sentences.tar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DD309606-11F2-9B43-425D-519F7558F1AE}"/>
              </a:ext>
            </a:extLst>
          </p:cNvPr>
          <p:cNvSpPr txBox="1">
            <a:spLocks/>
          </p:cNvSpPr>
          <p:nvPr/>
        </p:nvSpPr>
        <p:spPr>
          <a:xfrm>
            <a:off x="1141414" y="3959027"/>
            <a:ext cx="9905999" cy="601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Przygotowanie danych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5B9E157-C365-D016-3709-BB9A39E80AFD}"/>
              </a:ext>
            </a:extLst>
          </p:cNvPr>
          <p:cNvSpPr txBox="1"/>
          <p:nvPr/>
        </p:nvSpPr>
        <p:spPr>
          <a:xfrm>
            <a:off x="1141413" y="4560858"/>
            <a:ext cx="10320339" cy="400110"/>
          </a:xfrm>
          <a:prstGeom prst="rect">
            <a:avLst/>
          </a:prstGeom>
          <a:solidFill>
            <a:srgbClr val="1F1F1F"/>
          </a:solidFill>
        </p:spPr>
        <p:txBody>
          <a:bodyPr wrap="square">
            <a:spAutoFit/>
          </a:bodyPr>
          <a:lstStyle/>
          <a:p>
            <a:r>
              <a:rPr lang="pl-PL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awk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-F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"\t"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'{</a:t>
            </a:r>
            <a:r>
              <a:rPr lang="pl-PL" sz="20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print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"__label__"$2" "$3}'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&lt;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sentences.csv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|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shuf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&gt;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all.txt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969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B062E32-F18C-9B67-4CA0-A2ADFFE4A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Przygotowanie danych Cd.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D4E47C7-395E-8555-8231-6FF9C9599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4" y="2109153"/>
            <a:ext cx="9905999" cy="601831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Podział danych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5035E66-FB7B-E9B0-3A92-128912D0B8C7}"/>
              </a:ext>
            </a:extLst>
          </p:cNvPr>
          <p:cNvSpPr txBox="1"/>
          <p:nvPr/>
        </p:nvSpPr>
        <p:spPr>
          <a:xfrm>
            <a:off x="1141413" y="2723049"/>
            <a:ext cx="7483475" cy="707886"/>
          </a:xfrm>
          <a:prstGeom prst="rect">
            <a:avLst/>
          </a:prstGeom>
          <a:solidFill>
            <a:srgbClr val="1F1F1F"/>
          </a:solidFill>
        </p:spPr>
        <p:txBody>
          <a:bodyPr wrap="square">
            <a:spAutoFit/>
          </a:bodyPr>
          <a:lstStyle/>
          <a:p>
            <a:r>
              <a:rPr lang="pl-PL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head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-n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10000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all.txt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&gt;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valid.txt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  <a:p>
            <a:r>
              <a:rPr lang="pl-PL" sz="2000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tail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-n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+10001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all.txt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&gt;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train.txt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87C6DBF4-145A-0B06-4C17-1E54DD2BEB35}"/>
              </a:ext>
            </a:extLst>
          </p:cNvPr>
          <p:cNvSpPr txBox="1">
            <a:spLocks/>
          </p:cNvSpPr>
          <p:nvPr/>
        </p:nvSpPr>
        <p:spPr>
          <a:xfrm>
            <a:off x="1141412" y="3455065"/>
            <a:ext cx="9905999" cy="601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Fragment pliku train.txt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DA19C0A6-5E95-D79A-2727-D9063708C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2" y="4081026"/>
            <a:ext cx="6770688" cy="2517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1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8DDF491-04C6-D70B-1674-3F63B731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Trenowanie modelu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7DC3C4E-AE18-D4AD-BD60-89FA7D73E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723049"/>
            <a:ext cx="9905999" cy="2868613"/>
          </a:xfrm>
          <a:solidFill>
            <a:srgbClr val="1F1F1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0" dirty="0">
                <a:solidFill>
                  <a:srgbClr val="C586C0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import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 err="1">
                <a:solidFill>
                  <a:srgbClr val="4EC9B0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fasttext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b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</a:br>
            <a:r>
              <a:rPr lang="pl-PL" sz="2000" b="0" dirty="0">
                <a:solidFill>
                  <a:srgbClr val="6A9955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# Trenuj model </a:t>
            </a:r>
            <a:r>
              <a:rPr lang="pl-PL" sz="2000" b="0" dirty="0" err="1">
                <a:solidFill>
                  <a:srgbClr val="6A9955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fastText</a:t>
            </a:r>
            <a:endParaRPr lang="pl-PL" sz="20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l-PL" sz="2000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model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sz="2000" b="0" dirty="0" err="1">
                <a:solidFill>
                  <a:srgbClr val="4EC9B0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fasttext</a:t>
            </a:r>
            <a:r>
              <a:rPr lang="pl-PL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.train_supervised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(</a:t>
            </a: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input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"data/train.txt"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epoch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25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lr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0.1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wordNgrams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2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bucket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200000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dim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50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loss</a:t>
            </a:r>
            <a:r>
              <a:rPr lang="pl-PL" sz="2000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'</a:t>
            </a:r>
            <a:r>
              <a:rPr lang="pl-PL" sz="20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hs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'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pl-PL" sz="2000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model</a:t>
            </a:r>
            <a:r>
              <a:rPr lang="pl-PL" sz="2000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.save_model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(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"</a:t>
            </a:r>
            <a:r>
              <a:rPr lang="pl-PL" sz="20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language_recognition_model.bin</a:t>
            </a:r>
            <a:r>
              <a:rPr lang="pl-PL" sz="20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"</a:t>
            </a:r>
            <a:r>
              <a:rPr lang="pl-PL" sz="20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BA63A102-3AE6-E2D5-43BB-3DB692A8F5E0}"/>
              </a:ext>
            </a:extLst>
          </p:cNvPr>
          <p:cNvSpPr txBox="1">
            <a:spLocks/>
          </p:cNvSpPr>
          <p:nvPr/>
        </p:nvSpPr>
        <p:spPr>
          <a:xfrm>
            <a:off x="1141414" y="2109153"/>
            <a:ext cx="9905999" cy="601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Fragment kodu odpowiedzialny za trenowanie modelu</a:t>
            </a:r>
          </a:p>
        </p:txBody>
      </p:sp>
    </p:spTree>
    <p:extLst>
      <p:ext uri="{BB962C8B-B14F-4D97-AF65-F5344CB8AC3E}">
        <p14:creationId xmlns:p14="http://schemas.microsoft.com/office/powerpoint/2010/main" val="1865433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9CFE7F8-5D9D-41DA-E3D5-A954959DE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Trenowanie modelu Cd.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41C037C-2982-6BEA-5451-485CFA5F9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13" y="2723049"/>
            <a:ext cx="10095426" cy="3394075"/>
          </a:xfrm>
          <a:prstGeom prst="rect">
            <a:avLst/>
          </a:prstGeom>
        </p:spPr>
      </p:pic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0ECACED8-593D-CC68-B0E7-23C161554A78}"/>
              </a:ext>
            </a:extLst>
          </p:cNvPr>
          <p:cNvSpPr txBox="1">
            <a:spLocks/>
          </p:cNvSpPr>
          <p:nvPr/>
        </p:nvSpPr>
        <p:spPr>
          <a:xfrm>
            <a:off x="1141414" y="2109153"/>
            <a:ext cx="9905999" cy="601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Rezultat trenowania</a:t>
            </a:r>
          </a:p>
        </p:txBody>
      </p:sp>
    </p:spTree>
    <p:extLst>
      <p:ext uri="{BB962C8B-B14F-4D97-AF65-F5344CB8AC3E}">
        <p14:creationId xmlns:p14="http://schemas.microsoft.com/office/powerpoint/2010/main" val="2390317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DBE4FF-C754-A73D-5EC7-4EC5F7AE1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Testowanie modelu</a:t>
            </a:r>
          </a:p>
        </p:txBody>
      </p:sp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90ADF887-2A45-6193-3E66-FDBE42F9F5C1}"/>
              </a:ext>
            </a:extLst>
          </p:cNvPr>
          <p:cNvSpPr txBox="1">
            <a:spLocks/>
          </p:cNvSpPr>
          <p:nvPr/>
        </p:nvSpPr>
        <p:spPr>
          <a:xfrm>
            <a:off x="1141414" y="2109153"/>
            <a:ext cx="9905999" cy="601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Fragment kodu odpowiedzialny za testowanie modelu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EF2A1455-3AEA-B8CC-1C9F-4A04A4CBDDFF}"/>
              </a:ext>
            </a:extLst>
          </p:cNvPr>
          <p:cNvSpPr txBox="1"/>
          <p:nvPr/>
        </p:nvSpPr>
        <p:spPr>
          <a:xfrm>
            <a:off x="1141413" y="2723049"/>
            <a:ext cx="6102350" cy="1200329"/>
          </a:xfrm>
          <a:prstGeom prst="rect">
            <a:avLst/>
          </a:prstGeom>
          <a:solidFill>
            <a:srgbClr val="1F1F1F"/>
          </a:solidFill>
        </p:spPr>
        <p:txBody>
          <a:bodyPr wrap="square">
            <a:spAutoFit/>
          </a:bodyPr>
          <a:lstStyle/>
          <a:p>
            <a:r>
              <a:rPr lang="pl-PL" b="0" dirty="0">
                <a:solidFill>
                  <a:srgbClr val="6A9955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# Testowanie modelu</a:t>
            </a:r>
            <a:endParaRPr lang="pl-PL" b="0" dirty="0">
              <a:solidFill>
                <a:srgbClr val="CCCCCC"/>
              </a:solidFill>
              <a:effectLst/>
              <a:highlight>
                <a:srgbClr val="1F1F1F"/>
              </a:highlight>
              <a:latin typeface="Consolas" panose="020B0609020204030204" pitchFamily="49" charset="0"/>
            </a:endParaRPr>
          </a:p>
          <a:p>
            <a:r>
              <a:rPr lang="pl-PL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result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=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 </a:t>
            </a:r>
            <a:r>
              <a:rPr lang="pl-PL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model.test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(</a:t>
            </a:r>
            <a:r>
              <a:rPr lang="pl-PL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"data/valid.txt"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pl-PL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print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(</a:t>
            </a:r>
            <a:r>
              <a:rPr lang="pl-PL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"Precision:"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result</a:t>
            </a:r>
            <a:r>
              <a:rPr lang="pl-PL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.precision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pl-PL" b="0" dirty="0" err="1">
                <a:solidFill>
                  <a:srgbClr val="DCDCAA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print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(</a:t>
            </a:r>
            <a:r>
              <a:rPr lang="pl-PL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"</a:t>
            </a:r>
            <a:r>
              <a:rPr lang="pl-PL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Recall</a:t>
            </a:r>
            <a:r>
              <a:rPr lang="pl-PL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:"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, </a:t>
            </a:r>
            <a:r>
              <a:rPr lang="pl-PL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result</a:t>
            </a:r>
            <a:r>
              <a:rPr lang="pl-PL" b="0" dirty="0" err="1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.recall</a:t>
            </a:r>
            <a:r>
              <a:rPr lang="pl-PL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Consolas" panose="020B0609020204030204" pitchFamily="49" charset="0"/>
              </a:rPr>
              <a:t>)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F144BCBE-121E-B85B-D137-B4FFF1E53F01}"/>
              </a:ext>
            </a:extLst>
          </p:cNvPr>
          <p:cNvSpPr txBox="1">
            <a:spLocks/>
          </p:cNvSpPr>
          <p:nvPr/>
        </p:nvSpPr>
        <p:spPr>
          <a:xfrm>
            <a:off x="1141413" y="3923378"/>
            <a:ext cx="9905999" cy="601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Rezultat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6364EF1-71E9-936B-15AF-6D5831FEED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104"/>
          <a:stretch/>
        </p:blipFill>
        <p:spPr bwMode="auto">
          <a:xfrm>
            <a:off x="1141412" y="4525208"/>
            <a:ext cx="7258915" cy="18819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3944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wód">
  <a:themeElements>
    <a:clrScheme name="Obwód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Obwód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bwód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TM04033919[[fn=Obwód]]</Template>
  <TotalTime>62</TotalTime>
  <Words>432</Words>
  <Application>Microsoft Office PowerPoint</Application>
  <PresentationFormat>Panoramiczny</PresentationFormat>
  <Paragraphs>63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7" baseType="lpstr">
      <vt:lpstr>Arial</vt:lpstr>
      <vt:lpstr>Consolas</vt:lpstr>
      <vt:lpstr>Tw Cen MT</vt:lpstr>
      <vt:lpstr>Obwód</vt:lpstr>
      <vt:lpstr>Narzędzie do rozpoznawania języka   oparte na bibliotece fastText </vt:lpstr>
      <vt:lpstr>Cel projektu</vt:lpstr>
      <vt:lpstr>Zakres Projektu </vt:lpstr>
      <vt:lpstr>Fasttext</vt:lpstr>
      <vt:lpstr>Przygotowanie danych</vt:lpstr>
      <vt:lpstr>Przygotowanie danych Cd.</vt:lpstr>
      <vt:lpstr>Trenowanie modelu</vt:lpstr>
      <vt:lpstr>Trenowanie modelu Cd.</vt:lpstr>
      <vt:lpstr>Testowanie modelu</vt:lpstr>
      <vt:lpstr>Interfejs Graficzny Narzędzia</vt:lpstr>
      <vt:lpstr>Podsumowanie</vt:lpstr>
      <vt:lpstr>Bibliografia </vt:lpstr>
      <vt:lpstr>Dziękujemy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Narzędzie do rozpoznawania języka   oparte na bibliotece fastText </dc:title>
  <dc:creator>Jacek Godzicki</dc:creator>
  <cp:lastModifiedBy>Jacek Godzicki</cp:lastModifiedBy>
  <cp:revision>27</cp:revision>
  <dcterms:created xsi:type="dcterms:W3CDTF">2024-05-30T10:13:02Z</dcterms:created>
  <dcterms:modified xsi:type="dcterms:W3CDTF">2024-06-02T06:13:37Z</dcterms:modified>
</cp:coreProperties>
</file>