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36" d="100"/>
          <a:sy n="36" d="100"/>
        </p:scale>
        <p:origin x="6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2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9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3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2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3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0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05" r:id="rId6"/>
    <p:sldLayoutId id="2147483801" r:id="rId7"/>
    <p:sldLayoutId id="2147483802" r:id="rId8"/>
    <p:sldLayoutId id="2147483803" r:id="rId9"/>
    <p:sldLayoutId id="2147483804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447DF5-5A22-1977-2368-9C6791E80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92" y="1309683"/>
            <a:ext cx="8202098" cy="3560491"/>
          </a:xfrm>
        </p:spPr>
        <p:txBody>
          <a:bodyPr anchor="b">
            <a:normAutofit fontScale="90000"/>
          </a:bodyPr>
          <a:lstStyle/>
          <a:p>
            <a:r>
              <a:rPr lang="pl-PL" sz="6600" dirty="0">
                <a:solidFill>
                  <a:srgbClr val="FFFFFF"/>
                </a:solidFill>
              </a:rPr>
              <a:t>JAKARTA EE: </a:t>
            </a:r>
            <a:br>
              <a:rPr lang="pl-PL" sz="6600" dirty="0">
                <a:solidFill>
                  <a:srgbClr val="FFFFFF"/>
                </a:solidFill>
              </a:rPr>
            </a:br>
            <a:br>
              <a:rPr lang="pl-PL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Adding a Database with JPA</a:t>
            </a:r>
            <a:endParaRPr lang="pl-PL" sz="6600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5D705D-1C9D-B258-3044-7930CE2CD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800" y="3647216"/>
            <a:ext cx="2174241" cy="283258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Barszcz Szymon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Kubala Kamil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Leja Aleksandra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Należny Adrian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Spólnik Maciej</a:t>
            </a:r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</a:rPr>
              <a:t>Stolarz Łukasz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Dodawanie obiektów dostępowych</a:t>
            </a:r>
            <a:endParaRPr lang="pl-PL" sz="7200" b="1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44FF07FC-7B1A-2B8E-CC96-5E6C13C5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14608"/>
            <a:ext cx="8313740" cy="3470058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DAO- Czyli dostęp do danych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Obiekt DAO to taka klasa Javy która </a:t>
            </a:r>
            <a:r>
              <a:rPr lang="pl-PL" dirty="0" err="1">
                <a:solidFill>
                  <a:srgbClr val="FFFFFF"/>
                </a:solidFill>
              </a:rPr>
              <a:t>hermetyzjuje</a:t>
            </a:r>
            <a:r>
              <a:rPr lang="pl-PL" dirty="0">
                <a:solidFill>
                  <a:srgbClr val="FFFFFF"/>
                </a:solidFill>
              </a:rPr>
              <a:t> proste operacje do bazy danych takie jak CRUD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czyli </a:t>
            </a:r>
            <a:r>
              <a:rPr lang="pl-PL" dirty="0" err="1">
                <a:solidFill>
                  <a:srgbClr val="FFFFFF"/>
                </a:solidFill>
              </a:rPr>
              <a:t>create,read,update,delete</a:t>
            </a:r>
            <a:r>
              <a:rPr lang="pl-PL" dirty="0">
                <a:solidFill>
                  <a:srgbClr val="FFFFFF"/>
                </a:solidFill>
              </a:rPr>
              <a:t>(</a:t>
            </a:r>
            <a:r>
              <a:rPr lang="pl-PL" dirty="0" err="1">
                <a:solidFill>
                  <a:srgbClr val="FFFFFF"/>
                </a:solidFill>
              </a:rPr>
              <a:t>post,get,put,delete</a:t>
            </a:r>
            <a:r>
              <a:rPr lang="pl-PL" dirty="0">
                <a:solidFill>
                  <a:srgbClr val="FFFFFF"/>
                </a:solidFill>
              </a:rPr>
              <a:t>).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Dzięki temu klient DAO wykonuje swoją prace i dba jedynie o funkcjonalność biznesową</a:t>
            </a:r>
          </a:p>
        </p:txBody>
      </p:sp>
    </p:spTree>
    <p:extLst>
      <p:ext uri="{BB962C8B-B14F-4D97-AF65-F5344CB8AC3E}">
        <p14:creationId xmlns:p14="http://schemas.microsoft.com/office/powerpoint/2010/main" val="17899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Implementacja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76FFC93-701B-80F4-DAAF-156A03B6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6" y="1023349"/>
            <a:ext cx="5581760" cy="57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Implementacja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04586C-E822-B970-1747-A768336AD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37" y="1098430"/>
            <a:ext cx="4335831" cy="55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Encja</a:t>
            </a:r>
            <a:endParaRPr lang="pl-PL" sz="7200" b="1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44FF07FC-7B1A-2B8E-CC96-5E6C13C5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14608"/>
            <a:ext cx="8313740" cy="34700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Encją nazywamy reprezentację danych z wiersza tabeli w postaci obiektu. Do utworzenia takiej encji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wykorzystujemy bazową klasę z dodatkiem specjalnych adnotacji.</a:t>
            </a:r>
          </a:p>
        </p:txBody>
      </p:sp>
    </p:spTree>
    <p:extLst>
      <p:ext uri="{BB962C8B-B14F-4D97-AF65-F5344CB8AC3E}">
        <p14:creationId xmlns:p14="http://schemas.microsoft.com/office/powerpoint/2010/main" val="85272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Dodawanie Encji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5122" name="Picture 2" descr="Brak opisu.">
            <a:extLst>
              <a:ext uri="{FF2B5EF4-FFF2-40B4-BE49-F238E27FC236}">
                <a16:creationId xmlns:a16="http://schemas.microsoft.com/office/drawing/2014/main" id="{3459BE68-ED12-D2DB-A3BB-4711B7C6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19250"/>
            <a:ext cx="7086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rak opisu.">
            <a:extLst>
              <a:ext uri="{FF2B5EF4-FFF2-40B4-BE49-F238E27FC236}">
                <a16:creationId xmlns:a16="http://schemas.microsoft.com/office/drawing/2014/main" id="{AC27D556-59F1-E735-A959-5528A2B8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71650"/>
            <a:ext cx="7086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2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Encja z metodami dostępu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6146" name="Picture 2" descr="Brak opisu.">
            <a:extLst>
              <a:ext uri="{FF2B5EF4-FFF2-40B4-BE49-F238E27FC236}">
                <a16:creationId xmlns:a16="http://schemas.microsoft.com/office/drawing/2014/main" id="{558F0B87-AE83-1E6A-6A5F-034FF429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363122"/>
            <a:ext cx="7245350" cy="48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3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859886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Encja z adnotacjami dostępu do Bazy Danych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7170" name="Picture 2" descr="Brak opisu.">
            <a:extLst>
              <a:ext uri="{FF2B5EF4-FFF2-40B4-BE49-F238E27FC236}">
                <a16:creationId xmlns:a16="http://schemas.microsoft.com/office/drawing/2014/main" id="{ACBEA1D4-087C-4C57-5839-7432936C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363122"/>
            <a:ext cx="7635875" cy="49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2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Dodanie relacji</a:t>
            </a:r>
            <a:endParaRPr lang="pl-PL" sz="7200" b="1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44FF07FC-7B1A-2B8E-CC96-5E6C13C5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14608"/>
            <a:ext cx="8313740" cy="34700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Zgodnie z definicją relacyjna baza danych to zbiór tabel i związków między nimi. Relacja to nic innego jak tabela – jej definicja ma podłoże matematyczne. Natomiast związek określa zależność między encjami.</a:t>
            </a:r>
          </a:p>
        </p:txBody>
      </p:sp>
    </p:spTree>
    <p:extLst>
      <p:ext uri="{BB962C8B-B14F-4D97-AF65-F5344CB8AC3E}">
        <p14:creationId xmlns:p14="http://schemas.microsoft.com/office/powerpoint/2010/main" val="340872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Dodanie relacji</a:t>
            </a:r>
            <a:endParaRPr lang="pl-PL" sz="7200" b="1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44FF07FC-7B1A-2B8E-CC96-5E6C13C5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1630018"/>
            <a:ext cx="8313740" cy="4354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Zgodnie z definicją relacyjna baza danych to zbiór tabel i związków między nimi. Relacja to nic innego jak tabela – jej definicja ma podłoże matematyczne. Natomiast związek określa zależność między encjami.</a:t>
            </a:r>
          </a:p>
        </p:txBody>
      </p:sp>
    </p:spTree>
    <p:extLst>
      <p:ext uri="{BB962C8B-B14F-4D97-AF65-F5344CB8AC3E}">
        <p14:creationId xmlns:p14="http://schemas.microsoft.com/office/powerpoint/2010/main" val="330516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599252"/>
          </a:xfrm>
        </p:spPr>
        <p:txBody>
          <a:bodyPr anchor="b">
            <a:normAutofit fontScale="90000"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Dodanie relacji</a:t>
            </a:r>
            <a:endParaRPr lang="pl-PL" sz="7200" b="1" dirty="0">
              <a:solidFill>
                <a:srgbClr val="FFFFFF"/>
              </a:solidFill>
            </a:endParaRP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D312DCD4-2147-0504-9F68-1CCD9DD3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71" y="1818192"/>
            <a:ext cx="10454206" cy="38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4CFEC8CB-FB7F-9AE3-D218-A9351006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1750738"/>
          </a:xfrm>
        </p:spPr>
        <p:txBody>
          <a:bodyPr anchor="b">
            <a:normAutofit fontScale="90000"/>
          </a:bodyPr>
          <a:lstStyle/>
          <a:p>
            <a:r>
              <a:rPr lang="pl-PL" sz="7200" b="1" dirty="0">
                <a:solidFill>
                  <a:srgbClr val="FFFFFF"/>
                </a:solidFill>
              </a:rPr>
              <a:t>Bazy danych z wykorzystaniem JPA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ymbol zastępczy zawartości 5">
            <a:extLst>
              <a:ext uri="{FF2B5EF4-FFF2-40B4-BE49-F238E27FC236}">
                <a16:creationId xmlns:a16="http://schemas.microsoft.com/office/drawing/2014/main" id="{174721BB-4DD9-62B7-9199-9F0E2D2A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14608"/>
            <a:ext cx="8313740" cy="3470058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Java </a:t>
            </a:r>
            <a:r>
              <a:rPr lang="pl-PL" dirty="0" err="1">
                <a:solidFill>
                  <a:srgbClr val="FFFFFF"/>
                </a:solidFill>
              </a:rPr>
              <a:t>Persistence</a:t>
            </a:r>
            <a:r>
              <a:rPr lang="pl-PL" dirty="0">
                <a:solidFill>
                  <a:srgbClr val="FFFFFF"/>
                </a:solidFill>
              </a:rPr>
              <a:t> API jest technologią dostępu do baz danych z wewnątrz </a:t>
            </a:r>
            <a:r>
              <a:rPr lang="pl-PL" dirty="0" err="1">
                <a:solidFill>
                  <a:srgbClr val="FFFFFF"/>
                </a:solidFill>
              </a:rPr>
              <a:t>Jakarta</a:t>
            </a:r>
            <a:r>
              <a:rPr lang="pl-PL" dirty="0">
                <a:solidFill>
                  <a:srgbClr val="FFFFFF"/>
                </a:solidFill>
              </a:rPr>
              <a:t> EE.</a:t>
            </a:r>
          </a:p>
          <a:p>
            <a:r>
              <a:rPr lang="pl-PL" dirty="0">
                <a:solidFill>
                  <a:srgbClr val="FFFFFF"/>
                </a:solidFill>
              </a:rPr>
              <a:t>Działa jako łącznik tabel SQL z Obiektami Javy</a:t>
            </a:r>
          </a:p>
          <a:p>
            <a:r>
              <a:rPr lang="pl-PL" dirty="0">
                <a:solidFill>
                  <a:srgbClr val="FFFFFF"/>
                </a:solidFill>
              </a:rPr>
              <a:t>Mapowanie typów na obiekty Java i odwrotnie</a:t>
            </a:r>
          </a:p>
          <a:p>
            <a:r>
              <a:rPr lang="pl-PL" dirty="0">
                <a:solidFill>
                  <a:srgbClr val="FFFFFF"/>
                </a:solidFill>
              </a:rPr>
              <a:t>Ułatwienie zarządzania bazą danych</a:t>
            </a:r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FFBE74FE-D8E4-B17E-9536-2CEF7C691641}"/>
              </a:ext>
            </a:extLst>
          </p:cNvPr>
          <p:cNvSpPr txBox="1">
            <a:spLocks/>
          </p:cNvSpPr>
          <p:nvPr/>
        </p:nvSpPr>
        <p:spPr>
          <a:xfrm>
            <a:off x="1188068" y="1472473"/>
            <a:ext cx="8496259" cy="66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9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806132" cy="3468039"/>
          </a:xfrm>
        </p:spPr>
        <p:txBody>
          <a:bodyPr anchor="b">
            <a:normAutofit/>
          </a:bodyPr>
          <a:lstStyle/>
          <a:p>
            <a:pPr algn="ctr"/>
            <a:r>
              <a:rPr lang="pl-PL" sz="4900" b="1" dirty="0">
                <a:solidFill>
                  <a:srgbClr val="FFFFFF"/>
                </a:solidFill>
              </a:rPr>
              <a:t>Dziękujemy za Uwagę</a:t>
            </a:r>
            <a:endParaRPr lang="pl-PL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4CFEC8CB-FB7F-9AE3-D218-A9351006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644260" cy="1462645"/>
          </a:xfrm>
        </p:spPr>
        <p:txBody>
          <a:bodyPr anchor="b">
            <a:noAutofit/>
          </a:bodyPr>
          <a:lstStyle/>
          <a:p>
            <a:r>
              <a:rPr lang="pl-PL" sz="5400" b="1" dirty="0">
                <a:solidFill>
                  <a:srgbClr val="FFFFFF"/>
                </a:solidFill>
              </a:rPr>
              <a:t>Wprowadzenie Abstrakcyjności dzięki JPA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ymbol zastępczy zawartości 5">
            <a:extLst>
              <a:ext uri="{FF2B5EF4-FFF2-40B4-BE49-F238E27FC236}">
                <a16:creationId xmlns:a16="http://schemas.microsoft.com/office/drawing/2014/main" id="{174721BB-4DD9-62B7-9199-9F0E2D2A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7" y="2591386"/>
            <a:ext cx="10602149" cy="3393280"/>
          </a:xfrm>
        </p:spPr>
        <p:txBody>
          <a:bodyPr anchor="t">
            <a:normAutofit lnSpcReduction="1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Podstawowym celem, wprowadzania abstrakcji pomiędzy bazą danych, a Javą jest umożliwienie komunikacji pomiędzy nimi, tj. pozwolić na:</a:t>
            </a:r>
          </a:p>
          <a:p>
            <a:r>
              <a:rPr lang="pl-PL" dirty="0">
                <a:solidFill>
                  <a:srgbClr val="FFFFFF"/>
                </a:solidFill>
              </a:rPr>
              <a:t>pozyskiwanie obiektów klas Javy na podstawie danych z bazy danych</a:t>
            </a:r>
          </a:p>
          <a:p>
            <a:r>
              <a:rPr lang="pl-PL" dirty="0">
                <a:solidFill>
                  <a:srgbClr val="FFFFFF"/>
                </a:solidFill>
              </a:rPr>
              <a:t>edytowanie bądź wprowadzanie nowych danych do bazy danych wykorzystując obiekty z Javy</a:t>
            </a:r>
          </a:p>
        </p:txBody>
      </p:sp>
    </p:spTree>
    <p:extLst>
      <p:ext uri="{BB962C8B-B14F-4D97-AF65-F5344CB8AC3E}">
        <p14:creationId xmlns:p14="http://schemas.microsoft.com/office/powerpoint/2010/main" val="288843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B6483D9-000A-5DBA-C572-1117B25749AE}"/>
              </a:ext>
            </a:extLst>
          </p:cNvPr>
          <p:cNvSpPr/>
          <p:nvPr/>
        </p:nvSpPr>
        <p:spPr>
          <a:xfrm>
            <a:off x="618041" y="1910857"/>
            <a:ext cx="2672736" cy="1476731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JPA Client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Java </a:t>
            </a:r>
            <a:r>
              <a:rPr lang="pl-PL" sz="2400" dirty="0" err="1">
                <a:solidFill>
                  <a:schemeClr val="tx1"/>
                </a:solidFill>
              </a:rPr>
              <a:t>Classes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ED95DE4-1791-40AC-FBD9-22DEE68C392A}"/>
              </a:ext>
            </a:extLst>
          </p:cNvPr>
          <p:cNvSpPr/>
          <p:nvPr/>
        </p:nvSpPr>
        <p:spPr>
          <a:xfrm>
            <a:off x="618041" y="3781920"/>
            <a:ext cx="4091895" cy="209089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1"/>
                </a:solidFill>
              </a:rPr>
              <a:t>JPA </a:t>
            </a:r>
            <a:r>
              <a:rPr lang="pl-PL" sz="2100" b="1" dirty="0" err="1">
                <a:solidFill>
                  <a:schemeClr val="tx1"/>
                </a:solidFill>
              </a:rPr>
              <a:t>Entities</a:t>
            </a:r>
            <a:br>
              <a:rPr lang="pl-PL" sz="2100" b="1" dirty="0">
                <a:solidFill>
                  <a:schemeClr val="tx1"/>
                </a:solidFill>
              </a:rPr>
            </a:br>
            <a:r>
              <a:rPr lang="pl-PL" sz="2100" dirty="0">
                <a:solidFill>
                  <a:schemeClr val="tx1"/>
                </a:solidFill>
              </a:rPr>
              <a:t>Java</a:t>
            </a:r>
            <a:r>
              <a:rPr lang="pl-PL" sz="2100" b="1" dirty="0">
                <a:solidFill>
                  <a:schemeClr val="tx1"/>
                </a:solidFill>
              </a:rPr>
              <a:t> </a:t>
            </a:r>
            <a:r>
              <a:rPr lang="pl-PL" sz="2100" dirty="0" err="1">
                <a:solidFill>
                  <a:schemeClr val="tx1"/>
                </a:solidFill>
              </a:rPr>
              <a:t>Classes</a:t>
            </a:r>
            <a:endParaRPr lang="pl-PL" sz="2100" dirty="0">
              <a:solidFill>
                <a:schemeClr val="tx1"/>
              </a:solidFill>
            </a:endParaRPr>
          </a:p>
          <a:p>
            <a:pPr algn="ctr"/>
            <a:endParaRPr lang="pl-PL" sz="2100" b="1" dirty="0">
              <a:solidFill>
                <a:schemeClr val="tx1"/>
              </a:solidFill>
            </a:endParaRPr>
          </a:p>
          <a:p>
            <a:pPr algn="ctr"/>
            <a:r>
              <a:rPr lang="pl-PL" sz="2100" b="1" dirty="0">
                <a:solidFill>
                  <a:schemeClr val="tx1"/>
                </a:solidFill>
              </a:rPr>
              <a:t>META-INF/persistence.xml, </a:t>
            </a:r>
            <a:r>
              <a:rPr lang="pl-PL" sz="2100" b="1" dirty="0" err="1">
                <a:solidFill>
                  <a:schemeClr val="tx1"/>
                </a:solidFill>
              </a:rPr>
              <a:t>Jakarta</a:t>
            </a:r>
            <a:r>
              <a:rPr lang="pl-PL" sz="2100" b="1" dirty="0">
                <a:solidFill>
                  <a:schemeClr val="tx1"/>
                </a:solidFill>
              </a:rPr>
              <a:t> EE Server </a:t>
            </a:r>
            <a:r>
              <a:rPr lang="pl-PL" sz="2100" b="1" dirty="0" err="1">
                <a:solidFill>
                  <a:schemeClr val="tx1"/>
                </a:solidFill>
              </a:rPr>
              <a:t>Settings</a:t>
            </a:r>
            <a:endParaRPr lang="pl-PL" sz="2100" b="1" dirty="0">
              <a:solidFill>
                <a:schemeClr val="tx1"/>
              </a:solidFill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265D41CD-E08D-D638-F174-8677BF0D5A12}"/>
              </a:ext>
            </a:extLst>
          </p:cNvPr>
          <p:cNvSpPr/>
          <p:nvPr/>
        </p:nvSpPr>
        <p:spPr>
          <a:xfrm>
            <a:off x="8362797" y="3756230"/>
            <a:ext cx="3370250" cy="1651232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Bezpośrednia </a:t>
            </a:r>
            <a:r>
              <a:rPr lang="pl-PL" sz="2400" b="1" dirty="0" err="1">
                <a:solidFill>
                  <a:schemeClr val="tx1"/>
                </a:solidFill>
              </a:rPr>
              <a:t>Korenspondencja</a:t>
            </a:r>
            <a:r>
              <a:rPr lang="pl-PL" sz="2400" b="1" dirty="0">
                <a:solidFill>
                  <a:schemeClr val="tx1"/>
                </a:solidFill>
              </a:rPr>
              <a:t> do wierszy w Tabelach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B61788BE-2A71-B98D-836C-6FA2F770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0" y="-1328383"/>
            <a:ext cx="11507529" cy="2973626"/>
          </a:xfrm>
        </p:spPr>
        <p:txBody>
          <a:bodyPr anchor="b">
            <a:noAutofit/>
          </a:bodyPr>
          <a:lstStyle/>
          <a:p>
            <a:r>
              <a:rPr lang="pl-PL" sz="5400" b="1" dirty="0">
                <a:solidFill>
                  <a:srgbClr val="FFFFFF"/>
                </a:solidFill>
              </a:rPr>
              <a:t>Wprowadzenie Abstrakcyjności dzięki JPA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F6D3C7E-1D0D-9308-9CB0-F34880956D84}"/>
              </a:ext>
            </a:extLst>
          </p:cNvPr>
          <p:cNvSpPr/>
          <p:nvPr/>
        </p:nvSpPr>
        <p:spPr>
          <a:xfrm>
            <a:off x="5106325" y="5411095"/>
            <a:ext cx="3370250" cy="1270566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Baza Danych</a:t>
            </a:r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E2A6A876-623C-CA51-0A8A-AE2CD81D205A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>
            <a:off x="2663989" y="5872815"/>
            <a:ext cx="2442336" cy="1735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7A16F3F7-A4E5-2C96-69CD-FF8C37FFA4DD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954409" y="3387588"/>
            <a:ext cx="709580" cy="3943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D0AE8806-DF07-343D-32FA-B6AF68BCC234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4709936" y="4581846"/>
            <a:ext cx="3652861" cy="245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64927D52-6A38-ADAB-8EC4-A0C657C3CF9F}"/>
              </a:ext>
            </a:extLst>
          </p:cNvPr>
          <p:cNvCxnSpPr>
            <a:cxnSpLocks/>
            <a:stCxn id="13" idx="2"/>
            <a:endCxn id="15" idx="3"/>
          </p:cNvCxnSpPr>
          <p:nvPr/>
        </p:nvCxnSpPr>
        <p:spPr>
          <a:xfrm flipH="1">
            <a:off x="8476575" y="5407462"/>
            <a:ext cx="1571347" cy="638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4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4CFEC8CB-FB7F-9AE3-D218-A9351006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1750738"/>
          </a:xfrm>
        </p:spPr>
        <p:txBody>
          <a:bodyPr anchor="b">
            <a:normAutofit fontScale="90000"/>
          </a:bodyPr>
          <a:lstStyle/>
          <a:p>
            <a:r>
              <a:rPr lang="pl-PL" sz="7200" b="1" dirty="0">
                <a:solidFill>
                  <a:srgbClr val="FFFFFF"/>
                </a:solidFill>
              </a:rPr>
              <a:t>Utworzenie bazy danych SQL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ymbol zastępczy zawartości 5">
            <a:extLst>
              <a:ext uri="{FF2B5EF4-FFF2-40B4-BE49-F238E27FC236}">
                <a16:creationId xmlns:a16="http://schemas.microsoft.com/office/drawing/2014/main" id="{174721BB-4DD9-62B7-9199-9F0E2D2A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514608"/>
            <a:ext cx="8313740" cy="34700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Serwer </a:t>
            </a:r>
            <a:r>
              <a:rPr lang="pl-PL" dirty="0" err="1">
                <a:solidFill>
                  <a:srgbClr val="FFFFFF"/>
                </a:solidFill>
              </a:rPr>
              <a:t>Jakarta</a:t>
            </a:r>
            <a:r>
              <a:rPr lang="pl-PL" dirty="0">
                <a:solidFill>
                  <a:srgbClr val="FFFFFF"/>
                </a:solidFill>
              </a:rPr>
              <a:t> 8 EE zawiera bazę danych </a:t>
            </a:r>
            <a:r>
              <a:rPr lang="pl-PL" dirty="0" err="1">
                <a:solidFill>
                  <a:srgbClr val="FFFFFF"/>
                </a:solidFill>
              </a:rPr>
              <a:t>JavaDB</a:t>
            </a:r>
            <a:r>
              <a:rPr lang="pl-PL" dirty="0">
                <a:solidFill>
                  <a:srgbClr val="FFFFFF"/>
                </a:solidFill>
              </a:rPr>
              <a:t>, która jest dystrybucją bazy Apache Derby wspieraną przez Oracle. Jest w pełni transakcyjna i obsługuje technologię SQL, JDBC oraz Java EE. Aby jej używać wystarczy pobrać serwer </a:t>
            </a:r>
            <a:r>
              <a:rPr lang="pl-PL" dirty="0" err="1">
                <a:solidFill>
                  <a:srgbClr val="FFFFFF"/>
                </a:solidFill>
              </a:rPr>
              <a:t>glassfish</a:t>
            </a:r>
            <a:r>
              <a:rPr lang="pl-PL" dirty="0">
                <a:solidFill>
                  <a:srgbClr val="FFFFFF"/>
                </a:solidFill>
              </a:rPr>
              <a:t>, do którego </a:t>
            </a:r>
            <a:r>
              <a:rPr lang="pl-PL" dirty="0" err="1">
                <a:solidFill>
                  <a:srgbClr val="FFFFFF"/>
                </a:solidFill>
              </a:rPr>
              <a:t>JavaDB</a:t>
            </a:r>
            <a:r>
              <a:rPr lang="pl-PL" dirty="0">
                <a:solidFill>
                  <a:srgbClr val="FFFFFF"/>
                </a:solidFill>
              </a:rPr>
              <a:t> jest dołączona. </a:t>
            </a:r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FFBE74FE-D8E4-B17E-9536-2CEF7C691641}"/>
              </a:ext>
            </a:extLst>
          </p:cNvPr>
          <p:cNvSpPr txBox="1">
            <a:spLocks/>
          </p:cNvSpPr>
          <p:nvPr/>
        </p:nvSpPr>
        <p:spPr>
          <a:xfrm>
            <a:off x="1188068" y="1472473"/>
            <a:ext cx="8496259" cy="66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4AE0F07D-AF46-4645-8030-7A8E3DBC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55" y="1171291"/>
            <a:ext cx="10832349" cy="47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4">
            <a:extLst>
              <a:ext uri="{FF2B5EF4-FFF2-40B4-BE49-F238E27FC236}">
                <a16:creationId xmlns:a16="http://schemas.microsoft.com/office/drawing/2014/main" id="{85ED5966-3758-7B3E-7F39-D3CBA9C8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789354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Uruchomienie bazy</a:t>
            </a:r>
            <a:endParaRPr lang="pl-PL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4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5D5DE1-00D6-227A-1D25-DC458AEB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8" y="1939619"/>
            <a:ext cx="10553786" cy="32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4">
            <a:extLst>
              <a:ext uri="{FF2B5EF4-FFF2-40B4-BE49-F238E27FC236}">
                <a16:creationId xmlns:a16="http://schemas.microsoft.com/office/drawing/2014/main" id="{46887E2B-4249-1D25-141C-9C0E86D0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789354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Połączenie z bazą danych</a:t>
            </a:r>
            <a:endParaRPr lang="pl-PL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4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86469E64-6E8E-771C-BFEA-A160B3EC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9" y="1279819"/>
            <a:ext cx="10700084" cy="16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BA08C89-DBD4-206A-0F99-A33F0B32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9" y="4211189"/>
            <a:ext cx="102393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4">
            <a:extLst>
              <a:ext uri="{FF2B5EF4-FFF2-40B4-BE49-F238E27FC236}">
                <a16:creationId xmlns:a16="http://schemas.microsoft.com/office/drawing/2014/main" id="{C4B5CBE5-224A-7A16-7131-A9BDC667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789354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Autentykacja</a:t>
            </a:r>
            <a:endParaRPr lang="pl-PL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2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7AC08-465D-6497-7911-F0286B1FD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855E979C-319E-ACDB-EF8D-64E6ABC8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" y="1489090"/>
            <a:ext cx="11173060" cy="16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4">
            <a:extLst>
              <a:ext uri="{FF2B5EF4-FFF2-40B4-BE49-F238E27FC236}">
                <a16:creationId xmlns:a16="http://schemas.microsoft.com/office/drawing/2014/main" id="{48B9B66F-4551-334C-1907-F77F239A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381935"/>
            <a:ext cx="9254863" cy="789354"/>
          </a:xfrm>
        </p:spPr>
        <p:txBody>
          <a:bodyPr anchor="b">
            <a:normAutofit/>
          </a:bodyPr>
          <a:lstStyle/>
          <a:p>
            <a:r>
              <a:rPr lang="pl-PL" sz="4900" b="1" dirty="0">
                <a:solidFill>
                  <a:srgbClr val="FFFFFF"/>
                </a:solidFill>
              </a:rPr>
              <a:t>Konfiguracja </a:t>
            </a:r>
            <a:r>
              <a:rPr lang="pl-PL" sz="4900" b="1" dirty="0" err="1">
                <a:solidFill>
                  <a:srgbClr val="FFFFFF"/>
                </a:solidFill>
              </a:rPr>
              <a:t>Glassfish</a:t>
            </a:r>
            <a:endParaRPr lang="pl-PL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63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369</Words>
  <Application>Microsoft Office PowerPoint</Application>
  <PresentationFormat>Panoramiczny</PresentationFormat>
  <Paragraphs>51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Gill Sans Nova</vt:lpstr>
      <vt:lpstr>Univers</vt:lpstr>
      <vt:lpstr>GradientVTI</vt:lpstr>
      <vt:lpstr>JAKARTA EE:   Adding a Database with JPA</vt:lpstr>
      <vt:lpstr>Bazy danych z wykorzystaniem JPA</vt:lpstr>
      <vt:lpstr>Wprowadzenie Abstrakcyjności dzięki JPA</vt:lpstr>
      <vt:lpstr>Wprowadzenie Abstrakcyjności dzięki JPA</vt:lpstr>
      <vt:lpstr>Utworzenie bazy danych SQL</vt:lpstr>
      <vt:lpstr>Uruchomienie bazy</vt:lpstr>
      <vt:lpstr>Połączenie z bazą danych</vt:lpstr>
      <vt:lpstr>Autentykacja</vt:lpstr>
      <vt:lpstr>Konfiguracja Glassfish</vt:lpstr>
      <vt:lpstr>Dodawanie obiektów dostępowych</vt:lpstr>
      <vt:lpstr>Implementacja</vt:lpstr>
      <vt:lpstr>Implementacja</vt:lpstr>
      <vt:lpstr>Encja</vt:lpstr>
      <vt:lpstr>Dodawanie Encji</vt:lpstr>
      <vt:lpstr>Encja z metodami dostępu</vt:lpstr>
      <vt:lpstr>Encja z adnotacjami dostępu do Bazy Danych</vt:lpstr>
      <vt:lpstr>Dodanie relacji</vt:lpstr>
      <vt:lpstr>Dodanie relacji</vt:lpstr>
      <vt:lpstr>Dodanie relacji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Prezentacji</dc:title>
  <dc:creator>Maciej Spólnik</dc:creator>
  <cp:lastModifiedBy>Maciej Spólnik</cp:lastModifiedBy>
  <cp:revision>3</cp:revision>
  <dcterms:created xsi:type="dcterms:W3CDTF">2022-10-29T18:14:17Z</dcterms:created>
  <dcterms:modified xsi:type="dcterms:W3CDTF">2022-12-16T17:08:43Z</dcterms:modified>
</cp:coreProperties>
</file>