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Average"/>
      <p:regular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swald-regular.fntdata"/><Relationship Id="rId10" Type="http://schemas.openxmlformats.org/officeDocument/2006/relationships/slide" Target="slides/slide5.xml"/><Relationship Id="rId32" Type="http://schemas.openxmlformats.org/officeDocument/2006/relationships/font" Target="fonts/Average-regular.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f03471dbe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f03471dbe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4f03471dbe_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4f03471dbe_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4f03471dbe_0_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4f03471dbe_0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8356204f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8356204f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f03471dbe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f03471dbe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4f03471dbe_0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4f03471dbe_0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8356204fe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8356204fe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8356204fe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8356204f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4f03471dbe_6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4f03471dbe_6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8356204fe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8356204fe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4f03471dbe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4f03471db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8356204fe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8356204fe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8356204fe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8356204fe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8356204feb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8356204feb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4f03471db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4f03471db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4f03471db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4f03471db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8356204fe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8356204fe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4f03471dbe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4f03471dbe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4f03471db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4f03471db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f03471db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f03471db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4f03471db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4f03471db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f03471db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f03471db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4f03471db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4f03471db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4f03471db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4f03471db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f03471db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4f03471db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pl" sz="6000"/>
              <a:t>Zaawansowane techniki programowania</a:t>
            </a:r>
            <a:endParaRPr/>
          </a:p>
        </p:txBody>
      </p:sp>
      <p:sp>
        <p:nvSpPr>
          <p:cNvPr id="60" name="Google Shape;60;p13"/>
          <p:cNvSpPr txBox="1"/>
          <p:nvPr>
            <p:ph idx="1" type="subTitle"/>
          </p:nvPr>
        </p:nvSpPr>
        <p:spPr>
          <a:xfrm>
            <a:off x="311700" y="2969000"/>
            <a:ext cx="8520600" cy="792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pl" sz="1150">
                <a:solidFill>
                  <a:schemeClr val="dk1"/>
                </a:solidFill>
                <a:highlight>
                  <a:schemeClr val="lt1"/>
                </a:highlight>
              </a:rPr>
              <a:t>Murat Yener, Alex Theedom, Reza Rahman - Professional Java EE Design Patterns:</a:t>
            </a:r>
            <a:br>
              <a:rPr lang="pl" sz="1150">
                <a:solidFill>
                  <a:schemeClr val="dk1"/>
                </a:solidFill>
                <a:highlight>
                  <a:schemeClr val="lt1"/>
                </a:highlight>
              </a:rPr>
            </a:br>
            <a:r>
              <a:rPr lang="pl" sz="1150">
                <a:solidFill>
                  <a:schemeClr val="dk1"/>
                </a:solidFill>
                <a:highlight>
                  <a:schemeClr val="lt1"/>
                </a:highlight>
              </a:rPr>
              <a:t>Chapter 13</a:t>
            </a:r>
            <a:endParaRPr sz="1150">
              <a:solidFill>
                <a:schemeClr val="dk1"/>
              </a:solidFill>
              <a:highlight>
                <a:schemeClr val="lt1"/>
              </a:highlight>
            </a:endParaRPr>
          </a:p>
          <a:p>
            <a:pPr indent="0" lvl="0" marL="0" rtl="0" algn="ctr">
              <a:spcBef>
                <a:spcPts val="0"/>
              </a:spcBef>
              <a:spcAft>
                <a:spcPts val="0"/>
              </a:spcAft>
              <a:buNone/>
            </a:pPr>
            <a:r>
              <a:rPr lang="pl" sz="1150">
                <a:solidFill>
                  <a:schemeClr val="dk1"/>
                </a:solidFill>
                <a:highlight>
                  <a:schemeClr val="lt1"/>
                </a:highlight>
              </a:rPr>
              <a:t>RESTful Web Services</a:t>
            </a:r>
            <a:endParaRPr sz="1150">
              <a:solidFill>
                <a:schemeClr val="dk1"/>
              </a:solidFill>
              <a:highlight>
                <a:schemeClr val="lt1"/>
              </a:highlight>
            </a:endParaRPr>
          </a:p>
        </p:txBody>
      </p:sp>
      <p:pic>
        <p:nvPicPr>
          <p:cNvPr id="61" name="Google Shape;61;p13"/>
          <p:cNvPicPr preferRelativeResize="0"/>
          <p:nvPr/>
        </p:nvPicPr>
        <p:blipFill>
          <a:blip r:embed="rId3">
            <a:alphaModFix/>
          </a:blip>
          <a:stretch>
            <a:fillRect/>
          </a:stretch>
        </p:blipFill>
        <p:spPr>
          <a:xfrm>
            <a:off x="4827175" y="3881325"/>
            <a:ext cx="4005136" cy="121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6 ograniczeń REST</a:t>
            </a:r>
            <a:endParaRPr/>
          </a:p>
        </p:txBody>
      </p:sp>
      <p:sp>
        <p:nvSpPr>
          <p:cNvPr id="120" name="Google Shape;120;p22"/>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pl" sz="1400">
                <a:solidFill>
                  <a:schemeClr val="dk1"/>
                </a:solidFill>
              </a:rPr>
              <a:t>6 ograniczeń REST jest znanych również jako 6 zasad projektowania REST:</a:t>
            </a:r>
            <a:endParaRPr b="1" sz="1400">
              <a:solidFill>
                <a:schemeClr val="dk1"/>
              </a:solidFill>
            </a:endParaRPr>
          </a:p>
          <a:p>
            <a:pPr indent="0" lvl="0" marL="0" rtl="0" algn="just">
              <a:spcBef>
                <a:spcPts val="1200"/>
              </a:spcBef>
              <a:spcAft>
                <a:spcPts val="0"/>
              </a:spcAft>
              <a:buNone/>
            </a:pPr>
            <a:r>
              <a:rPr lang="pl" sz="1400">
                <a:solidFill>
                  <a:schemeClr val="dk1"/>
                </a:solidFill>
              </a:rPr>
              <a:t>1) </a:t>
            </a:r>
            <a:r>
              <a:rPr lang="pl" sz="1400">
                <a:solidFill>
                  <a:schemeClr val="dk1"/>
                </a:solidFill>
              </a:rPr>
              <a:t>Rozdzielenie klienta i serwera</a:t>
            </a:r>
            <a:endParaRPr sz="1400">
              <a:solidFill>
                <a:schemeClr val="dk1"/>
              </a:solidFill>
            </a:endParaRPr>
          </a:p>
          <a:p>
            <a:pPr indent="0" lvl="0" marL="0" rtl="0" algn="just">
              <a:spcBef>
                <a:spcPts val="1200"/>
              </a:spcBef>
              <a:spcAft>
                <a:spcPts val="0"/>
              </a:spcAft>
              <a:buNone/>
            </a:pPr>
            <a:r>
              <a:rPr lang="pl" sz="1400">
                <a:solidFill>
                  <a:schemeClr val="dk1"/>
                </a:solidFill>
              </a:rPr>
              <a:t> Podczas projektowania interfejsu API REST aplikacje klienta i serwera muszą być całkowicie niezależne od siebie. Aplikacja kliencka powinna dysponować wyłącznie informacją o identyfikatorze URI żądanego zasobu. </a:t>
            </a:r>
            <a:endParaRPr sz="1400">
              <a:solidFill>
                <a:schemeClr val="dk1"/>
              </a:solidFill>
            </a:endParaRPr>
          </a:p>
          <a:p>
            <a:pPr indent="0" lvl="0" marL="0" rtl="0" algn="just">
              <a:spcBef>
                <a:spcPts val="1200"/>
              </a:spcBef>
              <a:spcAft>
                <a:spcPts val="0"/>
              </a:spcAft>
              <a:buNone/>
            </a:pPr>
            <a:r>
              <a:rPr lang="pl" sz="1400">
                <a:solidFill>
                  <a:schemeClr val="dk1"/>
                </a:solidFill>
              </a:rPr>
              <a:t>2) </a:t>
            </a:r>
            <a:r>
              <a:rPr lang="pl" sz="1400">
                <a:solidFill>
                  <a:schemeClr val="dk1"/>
                </a:solidFill>
              </a:rPr>
              <a:t>Jednolity interfejs</a:t>
            </a:r>
            <a:endParaRPr sz="1400">
              <a:solidFill>
                <a:schemeClr val="dk1"/>
              </a:solidFill>
            </a:endParaRPr>
          </a:p>
          <a:p>
            <a:pPr indent="0" lvl="0" marL="0" rtl="0" algn="just">
              <a:spcBef>
                <a:spcPts val="1200"/>
              </a:spcBef>
              <a:spcAft>
                <a:spcPts val="0"/>
              </a:spcAft>
              <a:buNone/>
            </a:pPr>
            <a:r>
              <a:rPr lang="pl" sz="1400">
                <a:solidFill>
                  <a:schemeClr val="dk1"/>
                </a:solidFill>
              </a:rPr>
              <a:t> Wszystkie żądania wysyłane do interfejsu API dotyczące tego samego zasobu powinny wyglądać tak samo, bez względu na to, skąd pochodzą. </a:t>
            </a:r>
            <a:endParaRPr sz="1400">
              <a:solidFill>
                <a:schemeClr val="dk1"/>
              </a:solidFill>
            </a:endParaRPr>
          </a:p>
          <a:p>
            <a:pPr indent="0" lvl="0" marL="0" rtl="0" algn="just">
              <a:spcBef>
                <a:spcPts val="1200"/>
              </a:spcBef>
              <a:spcAft>
                <a:spcPts val="0"/>
              </a:spcAft>
              <a:buNone/>
            </a:pPr>
            <a:r>
              <a:rPr lang="pl" sz="1400">
                <a:solidFill>
                  <a:schemeClr val="dk1"/>
                </a:solidFill>
              </a:rPr>
              <a:t>3) </a:t>
            </a:r>
            <a:r>
              <a:rPr lang="pl" sz="1400">
                <a:solidFill>
                  <a:schemeClr val="dk1"/>
                </a:solidFill>
              </a:rPr>
              <a:t>Bezstanowość</a:t>
            </a:r>
            <a:endParaRPr sz="1400">
              <a:solidFill>
                <a:schemeClr val="dk1"/>
              </a:solidFill>
            </a:endParaRPr>
          </a:p>
          <a:p>
            <a:pPr indent="0" lvl="0" marL="0" rtl="0" algn="just">
              <a:spcBef>
                <a:spcPts val="1200"/>
              </a:spcBef>
              <a:spcAft>
                <a:spcPts val="0"/>
              </a:spcAft>
              <a:buNone/>
            </a:pPr>
            <a:r>
              <a:rPr lang="pl" sz="1400">
                <a:solidFill>
                  <a:schemeClr val="dk1"/>
                </a:solidFill>
              </a:rPr>
              <a:t> Interfejsy API REST są bezstanowe. To oznacza, że każde żądanie musi zawierać wszystkie informacje niezbędne do jego przetworzenia.</a:t>
            </a:r>
            <a:endParaRPr sz="1400">
              <a:solidFill>
                <a:schemeClr val="dk1"/>
              </a:solidFill>
            </a:endParaRPr>
          </a:p>
          <a:p>
            <a:pPr indent="0" lvl="0" marL="0" rtl="0" algn="just">
              <a:spcBef>
                <a:spcPts val="1200"/>
              </a:spcBef>
              <a:spcAft>
                <a:spcPts val="1200"/>
              </a:spcAft>
              <a:buNone/>
            </a:pPr>
            <a:r>
              <a:t/>
            </a:r>
            <a:endParaRPr sz="1150">
              <a:solidFill>
                <a:schemeClr val="dk1"/>
              </a:solidFill>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pl"/>
              <a:t>6 ograniczeń REST</a:t>
            </a:r>
            <a:endParaRPr/>
          </a:p>
          <a:p>
            <a:pPr indent="0" lvl="0" marL="0" rtl="0" algn="l">
              <a:spcBef>
                <a:spcPts val="0"/>
              </a:spcBef>
              <a:spcAft>
                <a:spcPts val="0"/>
              </a:spcAft>
              <a:buNone/>
            </a:pPr>
            <a:r>
              <a:t/>
            </a:r>
            <a:endParaRPr/>
          </a:p>
        </p:txBody>
      </p:sp>
      <p:sp>
        <p:nvSpPr>
          <p:cNvPr id="126" name="Google Shape;126;p23"/>
          <p:cNvSpPr txBox="1"/>
          <p:nvPr>
            <p:ph idx="1" type="body"/>
          </p:nvPr>
        </p:nvSpPr>
        <p:spPr>
          <a:xfrm>
            <a:off x="311700" y="1077925"/>
            <a:ext cx="8769000" cy="38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sz="1400">
                <a:solidFill>
                  <a:schemeClr val="dk1"/>
                </a:solidFill>
              </a:rPr>
              <a:t>4) </a:t>
            </a:r>
            <a:r>
              <a:rPr lang="pl" sz="1400">
                <a:solidFill>
                  <a:schemeClr val="dk1"/>
                </a:solidFill>
              </a:rPr>
              <a:t>Warstwowa architektura systemu - W interfejsach API REST wywołania i odpowiedzi przechodzą przez różne warstwy. Pętla komunikacyjna może obejmować pewną liczbę elementów pośredniczących. Interfejsy API REST muszą być zaprojektowane w taki sposób, aby ani klient, ani serwer nie miał informacji o tym, czy komunikuje się z aplikacją końcową, czy elementem pośredniczącym.</a:t>
            </a:r>
            <a:endParaRPr sz="1400">
              <a:solidFill>
                <a:schemeClr val="dk1"/>
              </a:solidFill>
            </a:endParaRPr>
          </a:p>
          <a:p>
            <a:pPr indent="0" lvl="0" marL="0" rtl="0" algn="l">
              <a:spcBef>
                <a:spcPts val="1200"/>
              </a:spcBef>
              <a:spcAft>
                <a:spcPts val="0"/>
              </a:spcAft>
              <a:buNone/>
            </a:pPr>
            <a:r>
              <a:rPr lang="pl" sz="1400">
                <a:solidFill>
                  <a:schemeClr val="dk1"/>
                </a:solidFill>
              </a:rPr>
              <a:t> 5) Kod na żądanie - Interfejsy API REST zwykle wysyłają zasoby statyczne, ale w niektórych przypadkach odpowiedzi mogą również zawierać kod wykonywalny (np. aplety Java). W takich przypadkach kod powinien być uruchamiany tylko na żądanie.</a:t>
            </a:r>
            <a:endParaRPr sz="1400">
              <a:solidFill>
                <a:schemeClr val="dk1"/>
              </a:solidFill>
            </a:endParaRPr>
          </a:p>
          <a:p>
            <a:pPr indent="0" lvl="0" marL="0" rtl="0" algn="l">
              <a:spcBef>
                <a:spcPts val="1200"/>
              </a:spcBef>
              <a:spcAft>
                <a:spcPts val="0"/>
              </a:spcAft>
              <a:buNone/>
            </a:pPr>
            <a:r>
              <a:rPr lang="pl" sz="1400">
                <a:solidFill>
                  <a:schemeClr val="dk1"/>
                </a:solidFill>
              </a:rPr>
              <a:t>6) Możliwość buforowania - Gdy to możliwe, powinna być dostępna opcja buforowania zasobów po stronie klienta lub serwera. Odpowiedzi serwera muszą również zawierać informację o tym, czy buforowanie dostarczonego zasobu jest dozwolone. Celem jest zwiększenie wydajności po stronie klienta przy jednoczesnym zwiększeniu skalowalności po stronie serwera.</a:t>
            </a:r>
            <a:endParaRPr sz="1400">
              <a:solidFill>
                <a:schemeClr val="dk1"/>
              </a:solidFill>
            </a:endParaRPr>
          </a:p>
          <a:p>
            <a:pPr indent="0" lvl="0" marL="457200" rtl="0" algn="l">
              <a:spcBef>
                <a:spcPts val="1800"/>
              </a:spcBef>
              <a:spcAft>
                <a:spcPts val="1800"/>
              </a:spcAft>
              <a:buNone/>
            </a:pPr>
            <a:r>
              <a:t/>
            </a:r>
            <a:endParaRPr sz="1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Prosta implementacja</a:t>
            </a:r>
            <a:r>
              <a:rPr lang="pl"/>
              <a:t> REST API w Jakarta EE </a:t>
            </a:r>
            <a:endParaRPr/>
          </a:p>
          <a:p>
            <a:pPr indent="0" lvl="0" marL="0" rtl="0" algn="l">
              <a:spcBef>
                <a:spcPts val="0"/>
              </a:spcBef>
              <a:spcAft>
                <a:spcPts val="0"/>
              </a:spcAft>
              <a:buNone/>
            </a:pPr>
            <a:r>
              <a:t/>
            </a:r>
            <a:endParaRPr/>
          </a:p>
        </p:txBody>
      </p:sp>
      <p:pic>
        <p:nvPicPr>
          <p:cNvPr id="132" name="Google Shape;132;p24"/>
          <p:cNvPicPr preferRelativeResize="0"/>
          <p:nvPr/>
        </p:nvPicPr>
        <p:blipFill>
          <a:blip r:embed="rId3">
            <a:alphaModFix/>
          </a:blip>
          <a:stretch>
            <a:fillRect/>
          </a:stretch>
        </p:blipFill>
        <p:spPr>
          <a:xfrm>
            <a:off x="898800" y="2019288"/>
            <a:ext cx="7346401" cy="2634375"/>
          </a:xfrm>
          <a:prstGeom prst="rect">
            <a:avLst/>
          </a:prstGeom>
          <a:noFill/>
          <a:ln>
            <a:noFill/>
          </a:ln>
        </p:spPr>
      </p:pic>
      <p:sp>
        <p:nvSpPr>
          <p:cNvPr id="133" name="Google Shape;133;p24"/>
          <p:cNvSpPr txBox="1"/>
          <p:nvPr/>
        </p:nvSpPr>
        <p:spPr>
          <a:xfrm>
            <a:off x="898800" y="1318413"/>
            <a:ext cx="7346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pl">
                <a:solidFill>
                  <a:schemeClr val="dk1"/>
                </a:solidFill>
                <a:latin typeface="Average"/>
                <a:ea typeface="Average"/>
                <a:cs typeface="Average"/>
                <a:sym typeface="Average"/>
              </a:rPr>
              <a:t>Endpoint getUsers ze ścieżką /users </a:t>
            </a:r>
            <a:r>
              <a:rPr lang="pl">
                <a:solidFill>
                  <a:schemeClr val="dk1"/>
                </a:solidFill>
                <a:latin typeface="Average"/>
                <a:ea typeface="Average"/>
                <a:cs typeface="Average"/>
                <a:sym typeface="Average"/>
              </a:rPr>
              <a:t>zwracający</a:t>
            </a:r>
            <a:r>
              <a:rPr lang="pl">
                <a:solidFill>
                  <a:schemeClr val="dk1"/>
                </a:solidFill>
                <a:latin typeface="Average"/>
                <a:ea typeface="Average"/>
                <a:cs typeface="Average"/>
                <a:sym typeface="Average"/>
              </a:rPr>
              <a:t> String.</a:t>
            </a:r>
            <a:endParaRPr>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Wysłanie zapytania do API</a:t>
            </a:r>
            <a:endParaRPr/>
          </a:p>
        </p:txBody>
      </p:sp>
      <p:pic>
        <p:nvPicPr>
          <p:cNvPr id="139" name="Google Shape;139;p25"/>
          <p:cNvPicPr preferRelativeResize="0"/>
          <p:nvPr/>
        </p:nvPicPr>
        <p:blipFill>
          <a:blip r:embed="rId3">
            <a:alphaModFix/>
          </a:blip>
          <a:stretch>
            <a:fillRect/>
          </a:stretch>
        </p:blipFill>
        <p:spPr>
          <a:xfrm>
            <a:off x="219318" y="1929499"/>
            <a:ext cx="8705369" cy="2520600"/>
          </a:xfrm>
          <a:prstGeom prst="rect">
            <a:avLst/>
          </a:prstGeom>
          <a:noFill/>
          <a:ln>
            <a:noFill/>
          </a:ln>
        </p:spPr>
      </p:pic>
      <p:sp>
        <p:nvSpPr>
          <p:cNvPr id="140" name="Google Shape;140;p25"/>
          <p:cNvSpPr txBox="1"/>
          <p:nvPr/>
        </p:nvSpPr>
        <p:spPr>
          <a:xfrm>
            <a:off x="311700" y="1227225"/>
            <a:ext cx="85206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pl">
                <a:solidFill>
                  <a:schemeClr val="dk1"/>
                </a:solidFill>
                <a:latin typeface="Average"/>
                <a:ea typeface="Average"/>
                <a:cs typeface="Average"/>
                <a:sym typeface="Average"/>
              </a:rPr>
              <a:t>Wysyłamy zapytanie, który zwraca odpowiedni String.</a:t>
            </a:r>
            <a:endParaRPr>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Zwracanie użytkowników w formacie JSON</a:t>
            </a:r>
            <a:endParaRPr/>
          </a:p>
        </p:txBody>
      </p:sp>
      <p:pic>
        <p:nvPicPr>
          <p:cNvPr id="146" name="Google Shape;146;p26"/>
          <p:cNvPicPr preferRelativeResize="0"/>
          <p:nvPr/>
        </p:nvPicPr>
        <p:blipFill>
          <a:blip r:embed="rId3">
            <a:alphaModFix/>
          </a:blip>
          <a:stretch>
            <a:fillRect/>
          </a:stretch>
        </p:blipFill>
        <p:spPr>
          <a:xfrm>
            <a:off x="4675885" y="1017725"/>
            <a:ext cx="4277011" cy="3820973"/>
          </a:xfrm>
          <a:prstGeom prst="rect">
            <a:avLst/>
          </a:prstGeom>
          <a:noFill/>
          <a:ln>
            <a:noFill/>
          </a:ln>
        </p:spPr>
      </p:pic>
      <p:pic>
        <p:nvPicPr>
          <p:cNvPr id="147" name="Google Shape;147;p26"/>
          <p:cNvPicPr preferRelativeResize="0"/>
          <p:nvPr/>
        </p:nvPicPr>
        <p:blipFill>
          <a:blip r:embed="rId4">
            <a:alphaModFix/>
          </a:blip>
          <a:stretch>
            <a:fillRect/>
          </a:stretch>
        </p:blipFill>
        <p:spPr>
          <a:xfrm>
            <a:off x="443500" y="1609000"/>
            <a:ext cx="3790950" cy="2638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Wysyłanie zapytania do API</a:t>
            </a:r>
            <a:endParaRPr/>
          </a:p>
        </p:txBody>
      </p:sp>
      <p:pic>
        <p:nvPicPr>
          <p:cNvPr id="153" name="Google Shape;153;p27"/>
          <p:cNvPicPr preferRelativeResize="0"/>
          <p:nvPr/>
        </p:nvPicPr>
        <p:blipFill>
          <a:blip r:embed="rId3">
            <a:alphaModFix/>
          </a:blip>
          <a:stretch>
            <a:fillRect/>
          </a:stretch>
        </p:blipFill>
        <p:spPr>
          <a:xfrm>
            <a:off x="1105175" y="1017725"/>
            <a:ext cx="6933641"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Zwracanie pojedynczego użytkownika w formacie JSON</a:t>
            </a:r>
            <a:endParaRPr/>
          </a:p>
        </p:txBody>
      </p:sp>
      <p:pic>
        <p:nvPicPr>
          <p:cNvPr id="159" name="Google Shape;159;p28"/>
          <p:cNvPicPr preferRelativeResize="0"/>
          <p:nvPr/>
        </p:nvPicPr>
        <p:blipFill>
          <a:blip r:embed="rId3">
            <a:alphaModFix/>
          </a:blip>
          <a:stretch>
            <a:fillRect/>
          </a:stretch>
        </p:blipFill>
        <p:spPr>
          <a:xfrm>
            <a:off x="2362425" y="1017725"/>
            <a:ext cx="4419161" cy="382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Wysłanie zapytania do API</a:t>
            </a:r>
            <a:endParaRPr/>
          </a:p>
        </p:txBody>
      </p:sp>
      <p:pic>
        <p:nvPicPr>
          <p:cNvPr id="165" name="Google Shape;165;p29"/>
          <p:cNvPicPr preferRelativeResize="0"/>
          <p:nvPr/>
        </p:nvPicPr>
        <p:blipFill>
          <a:blip r:embed="rId3">
            <a:alphaModFix/>
          </a:blip>
          <a:stretch>
            <a:fillRect/>
          </a:stretch>
        </p:blipFill>
        <p:spPr>
          <a:xfrm>
            <a:off x="152400" y="1170125"/>
            <a:ext cx="8839200" cy="34117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Model Dojrzałości Richardsona</a:t>
            </a:r>
            <a:endParaRPr/>
          </a:p>
        </p:txBody>
      </p:sp>
      <p:sp>
        <p:nvSpPr>
          <p:cNvPr id="171" name="Google Shape;171;p30"/>
          <p:cNvSpPr txBox="1"/>
          <p:nvPr>
            <p:ph idx="1" type="body"/>
          </p:nvPr>
        </p:nvSpPr>
        <p:spPr>
          <a:xfrm>
            <a:off x="311775" y="1017725"/>
            <a:ext cx="8520600" cy="34164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0"/>
              </a:spcAft>
              <a:buNone/>
            </a:pPr>
            <a:r>
              <a:rPr lang="pl" sz="1400">
                <a:solidFill>
                  <a:schemeClr val="dk1"/>
                </a:solidFill>
              </a:rPr>
              <a:t>M</a:t>
            </a:r>
            <a:r>
              <a:rPr lang="pl" sz="1400">
                <a:solidFill>
                  <a:schemeClr val="dk1"/>
                </a:solidFill>
              </a:rPr>
              <a:t>odel jest podzielony na cztery poziomy. Zgodnie z modelem dojrzałości Richardsona, każde API należy do dowolnego z poziomów dojrzałości od poziomu 0 do poziomu 3. Im wyższy poziom został zaimplementowany, tym bardziej nasze API jest zgodne z architekturą REST. </a:t>
            </a:r>
            <a:endParaRPr sz="1400">
              <a:solidFill>
                <a:schemeClr val="dk1"/>
              </a:solidFill>
            </a:endParaRPr>
          </a:p>
          <a:p>
            <a:pPr indent="0" lvl="0" marL="0" rtl="0" algn="l">
              <a:spcBef>
                <a:spcPts val="1200"/>
              </a:spcBef>
              <a:spcAft>
                <a:spcPts val="1200"/>
              </a:spcAft>
              <a:buNone/>
            </a:pPr>
            <a:r>
              <a:t/>
            </a:r>
            <a:endParaRPr sz="1350">
              <a:solidFill>
                <a:schemeClr val="dk1"/>
              </a:solidFill>
            </a:endParaRPr>
          </a:p>
        </p:txBody>
      </p:sp>
      <p:pic>
        <p:nvPicPr>
          <p:cNvPr id="172" name="Google Shape;172;p30"/>
          <p:cNvPicPr preferRelativeResize="0"/>
          <p:nvPr/>
        </p:nvPicPr>
        <p:blipFill>
          <a:blip r:embed="rId3">
            <a:alphaModFix/>
          </a:blip>
          <a:stretch>
            <a:fillRect/>
          </a:stretch>
        </p:blipFill>
        <p:spPr>
          <a:xfrm>
            <a:off x="2127775" y="1948400"/>
            <a:ext cx="4888576" cy="2881100"/>
          </a:xfrm>
          <a:prstGeom prst="rect">
            <a:avLst/>
          </a:prstGeom>
          <a:noFill/>
          <a:ln>
            <a:noFill/>
          </a:ln>
        </p:spPr>
      </p:pic>
      <p:sp>
        <p:nvSpPr>
          <p:cNvPr id="173" name="Google Shape;173;p30"/>
          <p:cNvSpPr txBox="1"/>
          <p:nvPr/>
        </p:nvSpPr>
        <p:spPr>
          <a:xfrm>
            <a:off x="2127825" y="4775850"/>
            <a:ext cx="48885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l" sz="700">
                <a:solidFill>
                  <a:schemeClr val="dk1"/>
                </a:solidFill>
                <a:latin typeface="Average"/>
                <a:ea typeface="Average"/>
                <a:cs typeface="Average"/>
                <a:sym typeface="Average"/>
              </a:rPr>
              <a:t>Sandoval, Kristopher. 2016. "What is the Richardson Maturity Model?" Nordis APIS, April 26</a:t>
            </a:r>
            <a:endParaRPr sz="700">
              <a:solidFill>
                <a:schemeClr val="dk1"/>
              </a:solidFill>
              <a:latin typeface="Average"/>
              <a:ea typeface="Average"/>
              <a:cs typeface="Average"/>
              <a:sym typeface="Averag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Model Dojrzałości Richardsona</a:t>
            </a:r>
            <a:endParaRPr/>
          </a:p>
          <a:p>
            <a:pPr indent="0" lvl="0" marL="0" rtl="0" algn="l">
              <a:spcBef>
                <a:spcPts val="0"/>
              </a:spcBef>
              <a:spcAft>
                <a:spcPts val="0"/>
              </a:spcAft>
              <a:buNone/>
            </a:pPr>
            <a:r>
              <a:t/>
            </a:r>
            <a:endParaRPr/>
          </a:p>
        </p:txBody>
      </p:sp>
      <p:sp>
        <p:nvSpPr>
          <p:cNvPr id="179" name="Google Shape;17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pl" sz="1400">
                <a:solidFill>
                  <a:schemeClr val="dk1"/>
                </a:solidFill>
              </a:rPr>
              <a:t>Poziom 0:</a:t>
            </a:r>
            <a:endParaRPr sz="1400">
              <a:solidFill>
                <a:schemeClr val="dk1"/>
              </a:solidFill>
            </a:endParaRPr>
          </a:p>
          <a:p>
            <a:pPr indent="0" lvl="0" marL="0" rtl="0" algn="just">
              <a:spcBef>
                <a:spcPts val="1200"/>
              </a:spcBef>
              <a:spcAft>
                <a:spcPts val="1200"/>
              </a:spcAft>
              <a:buNone/>
            </a:pPr>
            <a:r>
              <a:rPr lang="pl" sz="1400">
                <a:solidFill>
                  <a:schemeClr val="dk1"/>
                </a:solidFill>
              </a:rPr>
              <a:t>Używane są tylko metody GET i POST oraz zawsze zwracany jest status 200 OK. Implementacja API nie opiera się na unikalnych adresach zasobów. Do tego poziomu zaliczamy protokoły SOAP i RPC.</a:t>
            </a:r>
            <a:endParaRPr/>
          </a:p>
        </p:txBody>
      </p:sp>
      <p:pic>
        <p:nvPicPr>
          <p:cNvPr id="180" name="Google Shape;180;p31"/>
          <p:cNvPicPr preferRelativeResize="0"/>
          <p:nvPr/>
        </p:nvPicPr>
        <p:blipFill>
          <a:blip r:embed="rId3">
            <a:alphaModFix/>
          </a:blip>
          <a:stretch>
            <a:fillRect/>
          </a:stretch>
        </p:blipFill>
        <p:spPr>
          <a:xfrm>
            <a:off x="4571998" y="2510714"/>
            <a:ext cx="4260301" cy="23652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Co to jest Rest</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0000"/>
              </a:lnSpc>
              <a:spcBef>
                <a:spcPts val="1000"/>
              </a:spcBef>
              <a:spcAft>
                <a:spcPts val="0"/>
              </a:spcAft>
              <a:buClr>
                <a:schemeClr val="dk1"/>
              </a:buClr>
              <a:buSzPts val="1100"/>
              <a:buFont typeface="Arial"/>
              <a:buNone/>
            </a:pPr>
            <a:r>
              <a:rPr lang="pl" sz="1400">
                <a:solidFill>
                  <a:schemeClr val="dk1"/>
                </a:solidFill>
              </a:rPr>
              <a:t>REST to akronim dla Representational State Transfer (Zmiana stanu poprzez reprezentację). Jest to styl architektury oprogramowania wywiedziony z doświadczeń przy pisaniu specyfikacji protokołu HTTP dla systemów rozproszonych zaproponowany przez Roya T.Fieldinga w 2000 roku.</a:t>
            </a:r>
            <a:endParaRPr sz="1400">
              <a:solidFill>
                <a:schemeClr val="dk1"/>
              </a:solidFill>
            </a:endParaRPr>
          </a:p>
          <a:p>
            <a:pPr indent="0" lvl="0" marL="0" rtl="0" algn="l">
              <a:spcBef>
                <a:spcPts val="0"/>
              </a:spcBef>
              <a:spcAft>
                <a:spcPts val="1200"/>
              </a:spcAft>
              <a:buNone/>
            </a:pPr>
            <a:r>
              <a:t/>
            </a:r>
            <a:endParaRPr/>
          </a:p>
        </p:txBody>
      </p:sp>
      <p:pic>
        <p:nvPicPr>
          <p:cNvPr id="68" name="Google Shape;68;p14"/>
          <p:cNvPicPr preferRelativeResize="0"/>
          <p:nvPr/>
        </p:nvPicPr>
        <p:blipFill>
          <a:blip r:embed="rId3">
            <a:alphaModFix/>
          </a:blip>
          <a:stretch>
            <a:fillRect/>
          </a:stretch>
        </p:blipFill>
        <p:spPr>
          <a:xfrm>
            <a:off x="2476500" y="2221950"/>
            <a:ext cx="4191000" cy="2381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Model Dojrzałości Richardsona</a:t>
            </a:r>
            <a:endParaRPr/>
          </a:p>
          <a:p>
            <a:pPr indent="0" lvl="0" marL="0" rtl="0" algn="l">
              <a:spcBef>
                <a:spcPts val="0"/>
              </a:spcBef>
              <a:spcAft>
                <a:spcPts val="0"/>
              </a:spcAft>
              <a:buNone/>
            </a:pPr>
            <a:r>
              <a:t/>
            </a:r>
            <a:endParaRPr/>
          </a:p>
        </p:txBody>
      </p:sp>
      <p:sp>
        <p:nvSpPr>
          <p:cNvPr id="186" name="Google Shape;18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pl" sz="1400">
                <a:solidFill>
                  <a:schemeClr val="dk1"/>
                </a:solidFill>
              </a:rPr>
              <a:t>Poziom 1:</a:t>
            </a:r>
            <a:endParaRPr sz="1400">
              <a:solidFill>
                <a:schemeClr val="dk1"/>
              </a:solidFill>
            </a:endParaRPr>
          </a:p>
          <a:p>
            <a:pPr indent="0" lvl="0" marL="0" rtl="0" algn="just">
              <a:spcBef>
                <a:spcPts val="1200"/>
              </a:spcBef>
              <a:spcAft>
                <a:spcPts val="1200"/>
              </a:spcAft>
              <a:buNone/>
            </a:pPr>
            <a:r>
              <a:rPr lang="pl" sz="1400">
                <a:solidFill>
                  <a:schemeClr val="dk1"/>
                </a:solidFill>
              </a:rPr>
              <a:t>Poziom pierwszy definiuje pojęcia zasobu, czyli obiektu, do którego uzyskujemy dostęp. Każdy zasób na serwerze powinien posiadać indywidualny identyfikator URI. Dzięki temu nasze API jest lepsze od poziomu 0, gdzie mieliśmy pojedynczy identyfikator URI dla każdego żądania od klienta. </a:t>
            </a:r>
            <a:endParaRPr sz="1400">
              <a:solidFill>
                <a:schemeClr val="dk1"/>
              </a:solidFill>
            </a:endParaRPr>
          </a:p>
        </p:txBody>
      </p:sp>
      <p:pic>
        <p:nvPicPr>
          <p:cNvPr id="187" name="Google Shape;187;p32"/>
          <p:cNvPicPr preferRelativeResize="0"/>
          <p:nvPr/>
        </p:nvPicPr>
        <p:blipFill>
          <a:blip r:embed="rId3">
            <a:alphaModFix/>
          </a:blip>
          <a:stretch>
            <a:fillRect/>
          </a:stretch>
        </p:blipFill>
        <p:spPr>
          <a:xfrm>
            <a:off x="4572000" y="2506722"/>
            <a:ext cx="4260301" cy="23652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Model Dojrzałości Richardsona</a:t>
            </a:r>
            <a:endParaRPr/>
          </a:p>
          <a:p>
            <a:pPr indent="0" lvl="0" marL="0" rtl="0" algn="l">
              <a:spcBef>
                <a:spcPts val="0"/>
              </a:spcBef>
              <a:spcAft>
                <a:spcPts val="0"/>
              </a:spcAft>
              <a:buNone/>
            </a:pPr>
            <a:r>
              <a:t/>
            </a:r>
            <a:endParaRPr/>
          </a:p>
        </p:txBody>
      </p:sp>
      <p:sp>
        <p:nvSpPr>
          <p:cNvPr id="193" name="Google Shape;193;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pl" sz="1400">
                <a:solidFill>
                  <a:schemeClr val="dk1"/>
                </a:solidFill>
              </a:rPr>
              <a:t>Poziom 2:</a:t>
            </a:r>
            <a:endParaRPr sz="1400">
              <a:solidFill>
                <a:schemeClr val="dk1"/>
              </a:solidFill>
            </a:endParaRPr>
          </a:p>
          <a:p>
            <a:pPr indent="0" lvl="0" marL="0" rtl="0" algn="l">
              <a:spcBef>
                <a:spcPts val="1200"/>
              </a:spcBef>
              <a:spcAft>
                <a:spcPts val="0"/>
              </a:spcAft>
              <a:buNone/>
            </a:pPr>
            <a:r>
              <a:rPr lang="pl" sz="1400">
                <a:solidFill>
                  <a:schemeClr val="dk1"/>
                </a:solidFill>
              </a:rPr>
              <a:t>Poziom drugi rozpoznaje typ zapytania HTTP. </a:t>
            </a:r>
            <a:br>
              <a:rPr lang="pl" sz="1400">
                <a:solidFill>
                  <a:schemeClr val="dk1"/>
                </a:solidFill>
              </a:rPr>
            </a:br>
            <a:r>
              <a:rPr lang="pl" sz="1400">
                <a:solidFill>
                  <a:schemeClr val="dk1"/>
                </a:solidFill>
              </a:rPr>
              <a:t>API będzie zwracać status odpowiedzi zależnie od sposobu realizacji zapytania. </a:t>
            </a:r>
            <a:endParaRPr sz="1400">
              <a:solidFill>
                <a:schemeClr val="dk1"/>
              </a:solidFill>
            </a:endParaRPr>
          </a:p>
          <a:p>
            <a:pPr indent="-317500" lvl="0" marL="457200" rtl="0" algn="l">
              <a:spcBef>
                <a:spcPts val="1200"/>
              </a:spcBef>
              <a:spcAft>
                <a:spcPts val="0"/>
              </a:spcAft>
              <a:buClr>
                <a:schemeClr val="dk1"/>
              </a:buClr>
              <a:buSzPts val="1400"/>
              <a:buChar char="●"/>
            </a:pPr>
            <a:r>
              <a:rPr lang="pl" sz="1400">
                <a:solidFill>
                  <a:schemeClr val="dk1"/>
                </a:solidFill>
              </a:rPr>
              <a:t>1XX – Kody informacyjne</a:t>
            </a:r>
            <a:endParaRPr sz="1400">
              <a:solidFill>
                <a:schemeClr val="dk1"/>
              </a:solidFill>
            </a:endParaRPr>
          </a:p>
          <a:p>
            <a:pPr indent="-317500" lvl="0" marL="457200" rtl="0" algn="l">
              <a:spcBef>
                <a:spcPts val="0"/>
              </a:spcBef>
              <a:spcAft>
                <a:spcPts val="0"/>
              </a:spcAft>
              <a:buClr>
                <a:schemeClr val="dk1"/>
              </a:buClr>
              <a:buSzPts val="1400"/>
              <a:buChar char="●"/>
            </a:pPr>
            <a:r>
              <a:rPr lang="pl" sz="1400">
                <a:solidFill>
                  <a:schemeClr val="dk1"/>
                </a:solidFill>
              </a:rPr>
              <a:t>2XX – Kody powodzenia</a:t>
            </a:r>
            <a:endParaRPr sz="1400">
              <a:solidFill>
                <a:schemeClr val="dk1"/>
              </a:solidFill>
            </a:endParaRPr>
          </a:p>
          <a:p>
            <a:pPr indent="-317500" lvl="0" marL="457200" rtl="0" algn="l">
              <a:spcBef>
                <a:spcPts val="0"/>
              </a:spcBef>
              <a:spcAft>
                <a:spcPts val="0"/>
              </a:spcAft>
              <a:buClr>
                <a:schemeClr val="dk1"/>
              </a:buClr>
              <a:buSzPts val="1400"/>
              <a:buChar char="●"/>
            </a:pPr>
            <a:r>
              <a:rPr lang="pl" sz="1400">
                <a:solidFill>
                  <a:schemeClr val="dk1"/>
                </a:solidFill>
              </a:rPr>
              <a:t>3XX – Kody przekierowania</a:t>
            </a:r>
            <a:endParaRPr sz="1400">
              <a:solidFill>
                <a:schemeClr val="dk1"/>
              </a:solidFill>
            </a:endParaRPr>
          </a:p>
          <a:p>
            <a:pPr indent="-317500" lvl="0" marL="457200" rtl="0" algn="l">
              <a:spcBef>
                <a:spcPts val="0"/>
              </a:spcBef>
              <a:spcAft>
                <a:spcPts val="0"/>
              </a:spcAft>
              <a:buClr>
                <a:schemeClr val="dk1"/>
              </a:buClr>
              <a:buSzPts val="1400"/>
              <a:buChar char="●"/>
            </a:pPr>
            <a:r>
              <a:rPr lang="pl" sz="1400">
                <a:solidFill>
                  <a:schemeClr val="dk1"/>
                </a:solidFill>
              </a:rPr>
              <a:t>4XX – Kody błędu aplikacji klienta</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pl" sz="1400">
                <a:solidFill>
                  <a:schemeClr val="dk1"/>
                </a:solidFill>
              </a:rPr>
              <a:t>5XX – Kody błędu serwera</a:t>
            </a:r>
            <a:endParaRPr sz="1400">
              <a:solidFill>
                <a:schemeClr val="dk1"/>
              </a:solidFill>
            </a:endParaRPr>
          </a:p>
        </p:txBody>
      </p:sp>
      <p:pic>
        <p:nvPicPr>
          <p:cNvPr id="194" name="Google Shape;194;p33"/>
          <p:cNvPicPr preferRelativeResize="0"/>
          <p:nvPr/>
        </p:nvPicPr>
        <p:blipFill>
          <a:blip r:embed="rId3">
            <a:alphaModFix/>
          </a:blip>
          <a:stretch>
            <a:fillRect/>
          </a:stretch>
        </p:blipFill>
        <p:spPr>
          <a:xfrm>
            <a:off x="4572000" y="2495562"/>
            <a:ext cx="4260301" cy="23652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Model Dojrzałości Richardsona</a:t>
            </a:r>
            <a:endParaRPr/>
          </a:p>
          <a:p>
            <a:pPr indent="0" lvl="0" marL="0" rtl="0" algn="l">
              <a:spcBef>
                <a:spcPts val="0"/>
              </a:spcBef>
              <a:spcAft>
                <a:spcPts val="0"/>
              </a:spcAft>
              <a:buNone/>
            </a:pPr>
            <a:r>
              <a:t/>
            </a:r>
            <a:endParaRPr/>
          </a:p>
        </p:txBody>
      </p:sp>
      <p:sp>
        <p:nvSpPr>
          <p:cNvPr id="200" name="Google Shape;200;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1400">
                <a:solidFill>
                  <a:schemeClr val="dk1"/>
                </a:solidFill>
              </a:rPr>
              <a:t>Poziom 3:</a:t>
            </a:r>
            <a:endParaRPr sz="1400">
              <a:solidFill>
                <a:schemeClr val="dk1"/>
              </a:solidFill>
            </a:endParaRPr>
          </a:p>
          <a:p>
            <a:pPr indent="0" lvl="0" marL="0" rtl="0" algn="l">
              <a:spcBef>
                <a:spcPts val="1200"/>
              </a:spcBef>
              <a:spcAft>
                <a:spcPts val="3700"/>
              </a:spcAft>
              <a:buNone/>
            </a:pPr>
            <a:r>
              <a:rPr lang="pl" sz="1400">
                <a:solidFill>
                  <a:schemeClr val="dk1"/>
                </a:solidFill>
              </a:rPr>
              <a:t>Na trzecim poziomie model wykorzystuje HATEOAS. Usługa zaimplementowana na poziomie trzecim jest uważana za RESTful API.</a:t>
            </a:r>
            <a:endParaRPr sz="1400">
              <a:solidFill>
                <a:schemeClr val="dk1"/>
              </a:solidFill>
            </a:endParaRPr>
          </a:p>
        </p:txBody>
      </p:sp>
      <p:pic>
        <p:nvPicPr>
          <p:cNvPr id="201" name="Google Shape;201;p34"/>
          <p:cNvPicPr preferRelativeResize="0"/>
          <p:nvPr/>
        </p:nvPicPr>
        <p:blipFill>
          <a:blip r:embed="rId3">
            <a:alphaModFix/>
          </a:blip>
          <a:stretch>
            <a:fillRect/>
          </a:stretch>
        </p:blipFill>
        <p:spPr>
          <a:xfrm>
            <a:off x="4572000" y="2500424"/>
            <a:ext cx="4260301" cy="23652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HATEOAS</a:t>
            </a:r>
            <a:r>
              <a:rPr lang="pl"/>
              <a:t> </a:t>
            </a:r>
            <a:endParaRPr/>
          </a:p>
        </p:txBody>
      </p:sp>
      <p:sp>
        <p:nvSpPr>
          <p:cNvPr id="207" name="Google Shape;207;p35"/>
          <p:cNvSpPr txBox="1"/>
          <p:nvPr>
            <p:ph idx="1" type="body"/>
          </p:nvPr>
        </p:nvSpPr>
        <p:spPr>
          <a:xfrm>
            <a:off x="311700" y="1152475"/>
            <a:ext cx="47979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b="1" lang="pl" sz="1400">
                <a:solidFill>
                  <a:schemeClr val="dk1"/>
                </a:solidFill>
              </a:rPr>
              <a:t>H</a:t>
            </a:r>
            <a:r>
              <a:rPr lang="pl" sz="1400">
                <a:solidFill>
                  <a:schemeClr val="dk1"/>
                </a:solidFill>
              </a:rPr>
              <a:t>ypermedia </a:t>
            </a:r>
            <a:r>
              <a:rPr b="1" lang="pl" sz="1400">
                <a:solidFill>
                  <a:schemeClr val="dk1"/>
                </a:solidFill>
              </a:rPr>
              <a:t>A</a:t>
            </a:r>
            <a:r>
              <a:rPr lang="pl" sz="1400">
                <a:solidFill>
                  <a:schemeClr val="dk1"/>
                </a:solidFill>
              </a:rPr>
              <a:t>s </a:t>
            </a:r>
            <a:r>
              <a:rPr b="1" lang="pl" sz="1400">
                <a:solidFill>
                  <a:schemeClr val="dk1"/>
                </a:solidFill>
              </a:rPr>
              <a:t>T</a:t>
            </a:r>
            <a:r>
              <a:rPr lang="pl" sz="1400">
                <a:solidFill>
                  <a:schemeClr val="dk1"/>
                </a:solidFill>
              </a:rPr>
              <a:t>he </a:t>
            </a:r>
            <a:r>
              <a:rPr b="1" lang="pl" sz="1400">
                <a:solidFill>
                  <a:schemeClr val="dk1"/>
                </a:solidFill>
              </a:rPr>
              <a:t>E</a:t>
            </a:r>
            <a:r>
              <a:rPr lang="pl" sz="1400">
                <a:solidFill>
                  <a:schemeClr val="dk1"/>
                </a:solidFill>
              </a:rPr>
              <a:t>ngine </a:t>
            </a:r>
            <a:r>
              <a:rPr b="1" lang="pl" sz="1400">
                <a:solidFill>
                  <a:schemeClr val="dk1"/>
                </a:solidFill>
              </a:rPr>
              <a:t>O</a:t>
            </a:r>
            <a:r>
              <a:rPr lang="pl" sz="1400">
                <a:solidFill>
                  <a:schemeClr val="dk1"/>
                </a:solidFill>
              </a:rPr>
              <a:t>f </a:t>
            </a:r>
            <a:r>
              <a:rPr b="1" lang="pl" sz="1400">
                <a:solidFill>
                  <a:schemeClr val="dk1"/>
                </a:solidFill>
              </a:rPr>
              <a:t>A</a:t>
            </a:r>
            <a:r>
              <a:rPr lang="pl" sz="1400">
                <a:solidFill>
                  <a:schemeClr val="dk1"/>
                </a:solidFill>
              </a:rPr>
              <a:t>pplication </a:t>
            </a:r>
            <a:r>
              <a:rPr b="1" lang="pl" sz="1400">
                <a:solidFill>
                  <a:schemeClr val="dk1"/>
                </a:solidFill>
              </a:rPr>
              <a:t>S</a:t>
            </a:r>
            <a:r>
              <a:rPr lang="pl" sz="1400">
                <a:solidFill>
                  <a:schemeClr val="dk1"/>
                </a:solidFill>
              </a:rPr>
              <a:t>tate – sposób informowania klienta za pomocą hipermediów o tym, gdzie może poruszać się po API na poziomie serwera. To jeden z “constrainów” aplikacji tworzonych w architekturze REST. Mówi on, że aplikacja powinna pozwalać na sterowanie poprzez dodatkowe informacje.</a:t>
            </a:r>
            <a:endParaRPr sz="2100"/>
          </a:p>
        </p:txBody>
      </p:sp>
      <p:pic>
        <p:nvPicPr>
          <p:cNvPr id="208" name="Google Shape;208;p35"/>
          <p:cNvPicPr preferRelativeResize="0"/>
          <p:nvPr/>
        </p:nvPicPr>
        <p:blipFill>
          <a:blip r:embed="rId3">
            <a:alphaModFix/>
          </a:blip>
          <a:stretch>
            <a:fillRect/>
          </a:stretch>
        </p:blipFill>
        <p:spPr>
          <a:xfrm>
            <a:off x="5897625" y="1152475"/>
            <a:ext cx="2273250" cy="2389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Budowa </a:t>
            </a:r>
            <a:r>
              <a:rPr lang="pl"/>
              <a:t>HATEOAS</a:t>
            </a:r>
            <a:endParaRPr/>
          </a:p>
        </p:txBody>
      </p:sp>
      <p:sp>
        <p:nvSpPr>
          <p:cNvPr id="214" name="Google Shape;214;p36"/>
          <p:cNvSpPr txBox="1"/>
          <p:nvPr>
            <p:ph idx="1" type="body"/>
          </p:nvPr>
        </p:nvSpPr>
        <p:spPr>
          <a:xfrm>
            <a:off x="311700" y="1152475"/>
            <a:ext cx="8520600" cy="1830900"/>
          </a:xfrm>
          <a:prstGeom prst="rect">
            <a:avLst/>
          </a:prstGeom>
        </p:spPr>
        <p:txBody>
          <a:bodyPr anchorCtr="0" anchor="t" bIns="91425" lIns="91425" spcFirstLastPara="1" rIns="91425" wrap="square" tIns="91425">
            <a:normAutofit/>
          </a:bodyPr>
          <a:lstStyle/>
          <a:p>
            <a:pPr indent="0" lvl="0" marL="0" rtl="0" algn="just">
              <a:spcBef>
                <a:spcPts val="1200"/>
              </a:spcBef>
              <a:spcAft>
                <a:spcPts val="0"/>
              </a:spcAft>
              <a:buClr>
                <a:schemeClr val="dk1"/>
              </a:buClr>
              <a:buSzPts val="1100"/>
              <a:buFont typeface="Arial"/>
              <a:buNone/>
            </a:pPr>
            <a:r>
              <a:rPr lang="pl" sz="1400">
                <a:solidFill>
                  <a:schemeClr val="dk1"/>
                </a:solidFill>
              </a:rPr>
              <a:t>W przykładzie aplikacja informuje nas, że klient ma dostęp do pobrania dwóch zasobów books i authors. Otrzymany JSON ma specjalne pole _links, które posiada odnośniki do tych zasobów. Każdy link ma podobną strukturę:</a:t>
            </a:r>
            <a:endParaRPr sz="1400">
              <a:solidFill>
                <a:schemeClr val="dk1"/>
              </a:solidFill>
            </a:endParaRPr>
          </a:p>
          <a:p>
            <a:pPr indent="-273050" lvl="0" marL="457200" rtl="0" algn="just">
              <a:spcBef>
                <a:spcPts val="1200"/>
              </a:spcBef>
              <a:spcAft>
                <a:spcPts val="0"/>
              </a:spcAft>
              <a:buClr>
                <a:schemeClr val="dk1"/>
              </a:buClr>
              <a:buSzPts val="700"/>
              <a:buChar char="●"/>
            </a:pPr>
            <a:r>
              <a:rPr lang="pl" sz="1400">
                <a:solidFill>
                  <a:schemeClr val="dk1"/>
                </a:solidFill>
              </a:rPr>
              <a:t>rel – nazwa zasobu/relacji,</a:t>
            </a:r>
            <a:endParaRPr sz="1400">
              <a:solidFill>
                <a:schemeClr val="dk1"/>
              </a:solidFill>
            </a:endParaRPr>
          </a:p>
          <a:p>
            <a:pPr indent="-273050" lvl="0" marL="457200" rtl="0" algn="just">
              <a:spcBef>
                <a:spcPts val="0"/>
              </a:spcBef>
              <a:spcAft>
                <a:spcPts val="0"/>
              </a:spcAft>
              <a:buClr>
                <a:schemeClr val="dk1"/>
              </a:buClr>
              <a:buSzPts val="700"/>
              <a:buChar char="●"/>
            </a:pPr>
            <a:r>
              <a:rPr lang="pl" sz="1400">
                <a:solidFill>
                  <a:schemeClr val="dk1"/>
                </a:solidFill>
              </a:rPr>
              <a:t>href – URI do zasobu,</a:t>
            </a:r>
            <a:endParaRPr sz="1400">
              <a:solidFill>
                <a:schemeClr val="dk1"/>
              </a:solidFill>
            </a:endParaRPr>
          </a:p>
          <a:p>
            <a:pPr indent="-273050" lvl="0" marL="457200" rtl="0" algn="just">
              <a:spcBef>
                <a:spcPts val="0"/>
              </a:spcBef>
              <a:spcAft>
                <a:spcPts val="0"/>
              </a:spcAft>
              <a:buClr>
                <a:schemeClr val="dk1"/>
              </a:buClr>
              <a:buSzPts val="700"/>
              <a:buChar char="●"/>
            </a:pPr>
            <a:r>
              <a:rPr lang="pl" sz="1400">
                <a:solidFill>
                  <a:schemeClr val="dk1"/>
                </a:solidFill>
              </a:rPr>
              <a:t>method – metoda HTTP jakiej klient powinien użyć aby przejść do tej relacji.</a:t>
            </a:r>
            <a:endParaRPr sz="1400">
              <a:solidFill>
                <a:schemeClr val="dk1"/>
              </a:solidFill>
            </a:endParaRPr>
          </a:p>
        </p:txBody>
      </p:sp>
      <p:pic>
        <p:nvPicPr>
          <p:cNvPr id="215" name="Google Shape;215;p36"/>
          <p:cNvPicPr preferRelativeResize="0"/>
          <p:nvPr/>
        </p:nvPicPr>
        <p:blipFill>
          <a:blip r:embed="rId3">
            <a:alphaModFix/>
          </a:blip>
          <a:stretch>
            <a:fillRect/>
          </a:stretch>
        </p:blipFill>
        <p:spPr>
          <a:xfrm>
            <a:off x="1113725" y="3118125"/>
            <a:ext cx="6648450" cy="1514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Podsumowanie</a:t>
            </a:r>
            <a:endParaRPr/>
          </a:p>
        </p:txBody>
      </p:sp>
      <p:sp>
        <p:nvSpPr>
          <p:cNvPr id="221" name="Google Shape;221;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solidFill>
                  <a:schemeClr val="dk1"/>
                </a:solidFill>
              </a:rPr>
              <a:t>Poznaliśmy:</a:t>
            </a:r>
            <a:endParaRPr>
              <a:solidFill>
                <a:schemeClr val="dk1"/>
              </a:solidFill>
            </a:endParaRPr>
          </a:p>
          <a:p>
            <a:pPr indent="-342900" lvl="0" marL="457200" rtl="0" algn="l">
              <a:spcBef>
                <a:spcPts val="1200"/>
              </a:spcBef>
              <a:spcAft>
                <a:spcPts val="0"/>
              </a:spcAft>
              <a:buClr>
                <a:schemeClr val="dk1"/>
              </a:buClr>
              <a:buSzPts val="1800"/>
              <a:buChar char="●"/>
            </a:pPr>
            <a:r>
              <a:rPr lang="pl">
                <a:solidFill>
                  <a:schemeClr val="dk1"/>
                </a:solidFill>
              </a:rPr>
              <a:t>cechy i działanie REST</a:t>
            </a:r>
            <a:endParaRPr>
              <a:solidFill>
                <a:schemeClr val="dk1"/>
              </a:solidFill>
            </a:endParaRPr>
          </a:p>
          <a:p>
            <a:pPr indent="-342900" lvl="0" marL="457200" rtl="0" algn="l">
              <a:spcBef>
                <a:spcPts val="0"/>
              </a:spcBef>
              <a:spcAft>
                <a:spcPts val="0"/>
              </a:spcAft>
              <a:buClr>
                <a:schemeClr val="dk1"/>
              </a:buClr>
              <a:buSzPts val="1800"/>
              <a:buChar char="●"/>
            </a:pPr>
            <a:r>
              <a:rPr lang="pl">
                <a:solidFill>
                  <a:schemeClr val="dk1"/>
                </a:solidFill>
              </a:rPr>
              <a:t>metody HTTP</a:t>
            </a:r>
            <a:endParaRPr>
              <a:solidFill>
                <a:schemeClr val="dk1"/>
              </a:solidFill>
            </a:endParaRPr>
          </a:p>
          <a:p>
            <a:pPr indent="-342900" lvl="0" marL="457200" rtl="0" algn="l">
              <a:spcBef>
                <a:spcPts val="0"/>
              </a:spcBef>
              <a:spcAft>
                <a:spcPts val="0"/>
              </a:spcAft>
              <a:buClr>
                <a:schemeClr val="dk1"/>
              </a:buClr>
              <a:buSzPts val="1800"/>
              <a:buChar char="●"/>
            </a:pPr>
            <a:r>
              <a:rPr lang="pl">
                <a:solidFill>
                  <a:schemeClr val="dk1"/>
                </a:solidFill>
              </a:rPr>
              <a:t>czym jest JSON </a:t>
            </a:r>
            <a:r>
              <a:rPr lang="pl">
                <a:solidFill>
                  <a:schemeClr val="dk1"/>
                </a:solidFill>
              </a:rPr>
              <a:t>i jak jest zbudowany</a:t>
            </a:r>
            <a:endParaRPr>
              <a:solidFill>
                <a:schemeClr val="dk1"/>
              </a:solidFill>
            </a:endParaRPr>
          </a:p>
          <a:p>
            <a:pPr indent="-342900" lvl="0" marL="457200" rtl="0" algn="l">
              <a:spcBef>
                <a:spcPts val="0"/>
              </a:spcBef>
              <a:spcAft>
                <a:spcPts val="0"/>
              </a:spcAft>
              <a:buClr>
                <a:schemeClr val="dk1"/>
              </a:buClr>
              <a:buSzPts val="1800"/>
              <a:buChar char="●"/>
            </a:pPr>
            <a:r>
              <a:rPr lang="pl">
                <a:solidFill>
                  <a:schemeClr val="dk1"/>
                </a:solidFill>
              </a:rPr>
              <a:t>6 ograniczeń REST</a:t>
            </a:r>
            <a:endParaRPr>
              <a:solidFill>
                <a:schemeClr val="dk1"/>
              </a:solidFill>
            </a:endParaRPr>
          </a:p>
          <a:p>
            <a:pPr indent="-342900" lvl="0" marL="457200" rtl="0" algn="l">
              <a:spcBef>
                <a:spcPts val="0"/>
              </a:spcBef>
              <a:spcAft>
                <a:spcPts val="0"/>
              </a:spcAft>
              <a:buClr>
                <a:schemeClr val="dk1"/>
              </a:buClr>
              <a:buSzPts val="1800"/>
              <a:buChar char="●"/>
            </a:pPr>
            <a:r>
              <a:rPr lang="pl">
                <a:solidFill>
                  <a:schemeClr val="dk1"/>
                </a:solidFill>
              </a:rPr>
              <a:t>podstawy implementacji REST API w Jakarta EE</a:t>
            </a:r>
            <a:endParaRPr>
              <a:solidFill>
                <a:schemeClr val="dk1"/>
              </a:solidFill>
            </a:endParaRPr>
          </a:p>
          <a:p>
            <a:pPr indent="-342900" lvl="0" marL="457200" rtl="0" algn="l">
              <a:spcBef>
                <a:spcPts val="0"/>
              </a:spcBef>
              <a:spcAft>
                <a:spcPts val="0"/>
              </a:spcAft>
              <a:buClr>
                <a:schemeClr val="dk1"/>
              </a:buClr>
              <a:buSzPts val="1800"/>
              <a:buChar char="●"/>
            </a:pPr>
            <a:r>
              <a:rPr lang="pl">
                <a:solidFill>
                  <a:schemeClr val="dk1"/>
                </a:solidFill>
              </a:rPr>
              <a:t>Model Dojrzałości Richardsona</a:t>
            </a:r>
            <a:endParaRPr>
              <a:solidFill>
                <a:schemeClr val="dk1"/>
              </a:solidFill>
            </a:endParaRPr>
          </a:p>
          <a:p>
            <a:pPr indent="-342900" lvl="0" marL="457200" rtl="0" algn="l">
              <a:spcBef>
                <a:spcPts val="0"/>
              </a:spcBef>
              <a:spcAft>
                <a:spcPts val="0"/>
              </a:spcAft>
              <a:buClr>
                <a:schemeClr val="dk1"/>
              </a:buClr>
              <a:buSzPts val="1800"/>
              <a:buChar char="●"/>
            </a:pPr>
            <a:r>
              <a:rPr lang="pl">
                <a:solidFill>
                  <a:schemeClr val="dk1"/>
                </a:solidFill>
              </a:rPr>
              <a:t>czym jest HATEOAS i jak jest zbudowany</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2282100" y="2185525"/>
            <a:ext cx="4579800" cy="688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990"/>
              <a:buFont typeface="Arial"/>
              <a:buNone/>
            </a:pPr>
            <a:r>
              <a:rPr b="1" lang="pl" sz="3220">
                <a:solidFill>
                  <a:schemeClr val="dk2"/>
                </a:solidFill>
              </a:rPr>
              <a:t>Dziękujemy za uwagę!</a:t>
            </a:r>
            <a:endParaRPr b="1" sz="3220">
              <a:solidFill>
                <a:schemeClr val="dk2"/>
              </a:solidFill>
            </a:endParaRPr>
          </a:p>
          <a:p>
            <a:pPr indent="0" lvl="0" marL="0" rtl="0" algn="ctr">
              <a:spcBef>
                <a:spcPts val="1200"/>
              </a:spcBef>
              <a:spcAft>
                <a:spcPts val="0"/>
              </a:spcAft>
              <a:buSzPts val="990"/>
              <a:buNone/>
            </a:pPr>
            <a:r>
              <a:t/>
            </a:r>
            <a:endParaRPr b="1" sz="3220">
              <a:solidFill>
                <a:schemeClr val="dk2"/>
              </a:solidFill>
            </a:endParaRPr>
          </a:p>
        </p:txBody>
      </p:sp>
      <p:sp>
        <p:nvSpPr>
          <p:cNvPr id="227" name="Google Shape;227;p38"/>
          <p:cNvSpPr txBox="1"/>
          <p:nvPr/>
        </p:nvSpPr>
        <p:spPr>
          <a:xfrm>
            <a:off x="6306800" y="3141675"/>
            <a:ext cx="2502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pl" sz="2000">
                <a:solidFill>
                  <a:schemeClr val="lt2"/>
                </a:solidFill>
              </a:rPr>
              <a:t>Konrad Dulęba</a:t>
            </a:r>
            <a:br>
              <a:rPr i="1" lang="pl" sz="2000">
                <a:solidFill>
                  <a:schemeClr val="lt2"/>
                </a:solidFill>
              </a:rPr>
            </a:br>
            <a:r>
              <a:rPr i="1" lang="pl" sz="2000">
                <a:solidFill>
                  <a:schemeClr val="lt2"/>
                </a:solidFill>
              </a:rPr>
              <a:t>Arkadiusz Horwat</a:t>
            </a:r>
            <a:br>
              <a:rPr i="1" lang="pl" sz="2000">
                <a:solidFill>
                  <a:schemeClr val="lt2"/>
                </a:solidFill>
              </a:rPr>
            </a:br>
            <a:r>
              <a:rPr i="1" lang="pl" sz="2000">
                <a:solidFill>
                  <a:schemeClr val="lt2"/>
                </a:solidFill>
              </a:rPr>
              <a:t>Anna Pietruszka</a:t>
            </a:r>
            <a:endParaRPr i="1" sz="2000">
              <a:solidFill>
                <a:schemeClr val="lt2"/>
              </a:solidFill>
            </a:endParaRPr>
          </a:p>
          <a:p>
            <a:pPr indent="0" lvl="0" marL="0" rtl="0" algn="l">
              <a:spcBef>
                <a:spcPts val="0"/>
              </a:spcBef>
              <a:spcAft>
                <a:spcPts val="0"/>
              </a:spcAft>
              <a:buNone/>
            </a:pPr>
            <a:r>
              <a:rPr i="1" lang="pl" sz="2000">
                <a:solidFill>
                  <a:schemeClr val="lt2"/>
                </a:solidFill>
              </a:rPr>
              <a:t>Sebastian Armata</a:t>
            </a:r>
            <a:br>
              <a:rPr i="1" lang="pl" sz="2000">
                <a:solidFill>
                  <a:schemeClr val="lt2"/>
                </a:solidFill>
              </a:rPr>
            </a:br>
            <a:r>
              <a:rPr i="1" lang="pl" sz="2000">
                <a:solidFill>
                  <a:schemeClr val="lt2"/>
                </a:solidFill>
              </a:rPr>
              <a:t>Daniel Sacha</a:t>
            </a:r>
            <a:endParaRPr i="1" sz="2000">
              <a:solidFill>
                <a:schemeClr val="lt2"/>
              </a:solidFill>
            </a:endParaRPr>
          </a:p>
          <a:p>
            <a:pPr indent="0" lvl="0" marL="0" rtl="0" algn="l">
              <a:spcBef>
                <a:spcPts val="0"/>
              </a:spcBef>
              <a:spcAft>
                <a:spcPts val="0"/>
              </a:spcAft>
              <a:buNone/>
            </a:pPr>
            <a:r>
              <a:rPr i="1" lang="pl" sz="2000">
                <a:solidFill>
                  <a:schemeClr val="lt2"/>
                </a:solidFill>
              </a:rPr>
              <a:t>Sławomir Buczek</a:t>
            </a:r>
            <a:endParaRPr i="1" sz="200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2500"/>
              <a:t>Działanie</a:t>
            </a:r>
            <a:endParaRPr sz="2500"/>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0000"/>
              </a:lnSpc>
              <a:spcBef>
                <a:spcPts val="1000"/>
              </a:spcBef>
              <a:spcAft>
                <a:spcPts val="0"/>
              </a:spcAft>
              <a:buClr>
                <a:schemeClr val="dk1"/>
              </a:buClr>
              <a:buSzPts val="1100"/>
              <a:buFont typeface="Arial"/>
              <a:buNone/>
            </a:pPr>
            <a:r>
              <a:rPr lang="pl" sz="1400">
                <a:solidFill>
                  <a:schemeClr val="dk1"/>
                </a:solidFill>
              </a:rPr>
              <a:t>Klienci wykorzystują predefiniowany zestaw operacji lub metody HTTP (GET, POST, PUT, DELETE) aby komunikować się z serwerem a sama komunikacja jest bezstanowa. Oznacza to że po tym jak serwer wykona operację i zwróci dane od razu „zapomina” o tej komunikacji.</a:t>
            </a:r>
            <a:endParaRPr sz="1400">
              <a:solidFill>
                <a:schemeClr val="dk1"/>
              </a:solidFill>
            </a:endParaRPr>
          </a:p>
          <a:p>
            <a:pPr indent="-317500" lvl="0" marL="457200" rtl="0" algn="l">
              <a:lnSpc>
                <a:spcPct val="90000"/>
              </a:lnSpc>
              <a:spcBef>
                <a:spcPts val="1000"/>
              </a:spcBef>
              <a:spcAft>
                <a:spcPts val="0"/>
              </a:spcAft>
              <a:buClr>
                <a:schemeClr val="dk1"/>
              </a:buClr>
              <a:buSzPts val="1400"/>
              <a:buAutoNum type="arabicPeriod"/>
            </a:pPr>
            <a:r>
              <a:rPr lang="pl" sz="1400">
                <a:solidFill>
                  <a:schemeClr val="dk1"/>
                </a:solidFill>
              </a:rPr>
              <a:t>Klient preparuje zapytanie w postaci odpowiedniego adresu.</a:t>
            </a:r>
            <a:endParaRPr sz="1400">
              <a:solidFill>
                <a:schemeClr val="dk1"/>
              </a:solidFill>
            </a:endParaRPr>
          </a:p>
          <a:p>
            <a:pPr indent="-317500" lvl="0" marL="457200" rtl="0" algn="l">
              <a:lnSpc>
                <a:spcPct val="90000"/>
              </a:lnSpc>
              <a:spcBef>
                <a:spcPts val="0"/>
              </a:spcBef>
              <a:spcAft>
                <a:spcPts val="0"/>
              </a:spcAft>
              <a:buClr>
                <a:schemeClr val="dk1"/>
              </a:buClr>
              <a:buSzPts val="1400"/>
              <a:buAutoNum type="arabicPeriod"/>
            </a:pPr>
            <a:r>
              <a:rPr lang="pl" sz="1400">
                <a:solidFill>
                  <a:schemeClr val="dk1"/>
                </a:solidFill>
              </a:rPr>
              <a:t>Klient wysyła zapytanie.</a:t>
            </a:r>
            <a:endParaRPr sz="1400">
              <a:solidFill>
                <a:schemeClr val="dk1"/>
              </a:solidFill>
            </a:endParaRPr>
          </a:p>
          <a:p>
            <a:pPr indent="-317500" lvl="0" marL="457200" rtl="0" algn="l">
              <a:lnSpc>
                <a:spcPct val="90000"/>
              </a:lnSpc>
              <a:spcBef>
                <a:spcPts val="0"/>
              </a:spcBef>
              <a:spcAft>
                <a:spcPts val="0"/>
              </a:spcAft>
              <a:buClr>
                <a:schemeClr val="dk1"/>
              </a:buClr>
              <a:buSzPts val="1400"/>
              <a:buAutoNum type="arabicPeriod"/>
            </a:pPr>
            <a:r>
              <a:rPr lang="pl" sz="1400">
                <a:solidFill>
                  <a:schemeClr val="dk1"/>
                </a:solidFill>
              </a:rPr>
              <a:t>System otrzymuje zapytanie klienta i przygotowuje odpowiedź.</a:t>
            </a:r>
            <a:endParaRPr sz="1400">
              <a:solidFill>
                <a:schemeClr val="dk1"/>
              </a:solidFill>
            </a:endParaRPr>
          </a:p>
          <a:p>
            <a:pPr indent="-317500" lvl="0" marL="457200" rtl="0" algn="l">
              <a:lnSpc>
                <a:spcPct val="90000"/>
              </a:lnSpc>
              <a:spcBef>
                <a:spcPts val="0"/>
              </a:spcBef>
              <a:spcAft>
                <a:spcPts val="0"/>
              </a:spcAft>
              <a:buClr>
                <a:schemeClr val="dk1"/>
              </a:buClr>
              <a:buSzPts val="1400"/>
              <a:buAutoNum type="arabicPeriod"/>
            </a:pPr>
            <a:r>
              <a:rPr lang="pl" sz="1400">
                <a:solidFill>
                  <a:schemeClr val="dk1"/>
                </a:solidFill>
              </a:rPr>
              <a:t>System zwraca odpowiedź.</a:t>
            </a:r>
            <a:endParaRPr sz="1400">
              <a:solidFill>
                <a:schemeClr val="dk1"/>
              </a:solidFill>
            </a:endParaRPr>
          </a:p>
          <a:p>
            <a:pPr indent="-317500" lvl="0" marL="457200" rtl="0" algn="l">
              <a:lnSpc>
                <a:spcPct val="90000"/>
              </a:lnSpc>
              <a:spcBef>
                <a:spcPts val="0"/>
              </a:spcBef>
              <a:spcAft>
                <a:spcPts val="0"/>
              </a:spcAft>
              <a:buClr>
                <a:schemeClr val="dk1"/>
              </a:buClr>
              <a:buSzPts val="1400"/>
              <a:buAutoNum type="arabicPeriod"/>
            </a:pPr>
            <a:r>
              <a:rPr lang="pl" sz="1400">
                <a:solidFill>
                  <a:schemeClr val="dk1"/>
                </a:solidFill>
              </a:rPr>
              <a:t>Klient otrzymuje i przetwarza odpowiedź.</a:t>
            </a:r>
            <a:endParaRPr sz="1400">
              <a:solidFill>
                <a:schemeClr val="dk1"/>
              </a:solidFill>
            </a:endParaRPr>
          </a:p>
          <a:p>
            <a:pPr indent="0" lvl="0" marL="0" rtl="0" algn="l">
              <a:spcBef>
                <a:spcPts val="0"/>
              </a:spcBef>
              <a:spcAft>
                <a:spcPts val="1200"/>
              </a:spcAft>
              <a:buNone/>
            </a:pPr>
            <a:r>
              <a:t/>
            </a:r>
            <a:endParaRPr sz="2800">
              <a:solidFill>
                <a:schemeClr val="dk1"/>
              </a:solidFill>
            </a:endParaRPr>
          </a:p>
        </p:txBody>
      </p:sp>
      <p:pic>
        <p:nvPicPr>
          <p:cNvPr id="75" name="Google Shape;75;p15"/>
          <p:cNvPicPr preferRelativeResize="0"/>
          <p:nvPr/>
        </p:nvPicPr>
        <p:blipFill>
          <a:blip r:embed="rId3">
            <a:alphaModFix/>
          </a:blip>
          <a:stretch>
            <a:fillRect/>
          </a:stretch>
        </p:blipFill>
        <p:spPr>
          <a:xfrm>
            <a:off x="1891850" y="3310600"/>
            <a:ext cx="5233550" cy="1540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2500"/>
              <a:t>Metody HTTP</a:t>
            </a:r>
            <a:endParaRPr sz="2500"/>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lnSpc>
                <a:spcPct val="90000"/>
              </a:lnSpc>
              <a:spcBef>
                <a:spcPts val="1000"/>
              </a:spcBef>
              <a:spcAft>
                <a:spcPts val="0"/>
              </a:spcAft>
              <a:buSzPts val="1400"/>
              <a:buChar char="-"/>
            </a:pPr>
            <a:r>
              <a:rPr lang="pl" sz="1400">
                <a:solidFill>
                  <a:schemeClr val="dk1"/>
                </a:solidFill>
              </a:rPr>
              <a:t>GET – wykorzystywane do pozyskania </a:t>
            </a:r>
            <a:r>
              <a:rPr lang="pl" sz="1400">
                <a:solidFill>
                  <a:schemeClr val="dk1"/>
                </a:solidFill>
              </a:rPr>
              <a:t>zasobów</a:t>
            </a:r>
            <a:r>
              <a:rPr lang="pl" sz="1400">
                <a:solidFill>
                  <a:schemeClr val="dk1"/>
                </a:solidFill>
              </a:rPr>
              <a:t> z serwera a zasoby identyfikowane są poprzez URI. Operacja GET nie może modyfikować danych.</a:t>
            </a:r>
            <a:endParaRPr sz="1400" u="sng">
              <a:solidFill>
                <a:schemeClr val="hlink"/>
              </a:solidFill>
            </a:endParaRPr>
          </a:p>
          <a:p>
            <a:pPr indent="-317500" lvl="0" marL="457200" rtl="0" algn="l">
              <a:lnSpc>
                <a:spcPct val="90000"/>
              </a:lnSpc>
              <a:spcBef>
                <a:spcPts val="0"/>
              </a:spcBef>
              <a:spcAft>
                <a:spcPts val="0"/>
              </a:spcAft>
              <a:buClr>
                <a:schemeClr val="dk1"/>
              </a:buClr>
              <a:buSzPts val="1400"/>
              <a:buChar char="-"/>
            </a:pPr>
            <a:r>
              <a:rPr lang="pl" sz="1400">
                <a:solidFill>
                  <a:schemeClr val="dk1"/>
                </a:solidFill>
              </a:rPr>
              <a:t>DELETE – używane do usuwania danych. Tak jak w GET do zasobu odnosimy się poprzez URI.</a:t>
            </a:r>
            <a:endParaRPr sz="1400">
              <a:solidFill>
                <a:schemeClr val="dk1"/>
              </a:solidFill>
            </a:endParaRPr>
          </a:p>
          <a:p>
            <a:pPr indent="-317500" lvl="0" marL="457200" rtl="0" algn="l">
              <a:lnSpc>
                <a:spcPct val="90000"/>
              </a:lnSpc>
              <a:spcBef>
                <a:spcPts val="0"/>
              </a:spcBef>
              <a:spcAft>
                <a:spcPts val="0"/>
              </a:spcAft>
              <a:buClr>
                <a:schemeClr val="dk1"/>
              </a:buClr>
              <a:buSzPts val="1400"/>
              <a:buChar char="-"/>
            </a:pPr>
            <a:r>
              <a:rPr lang="pl" sz="1400">
                <a:solidFill>
                  <a:schemeClr val="dk1"/>
                </a:solidFill>
              </a:rPr>
              <a:t>POST – używane do dodawania pewnych danych, zazwyczaj POST wysyłany jest gdy użytkownik zatwierdzi formularz, tak jak pozostałe metody wywoływany przez odpowiednie URI, jednak dane powinny być przesłane w ciele zapytania zazwyczaj w formie XML lub JSON.</a:t>
            </a:r>
            <a:endParaRPr sz="1400">
              <a:solidFill>
                <a:schemeClr val="dk1"/>
              </a:solidFill>
            </a:endParaRPr>
          </a:p>
          <a:p>
            <a:pPr indent="-317500" lvl="0" marL="457200" rtl="0" algn="l">
              <a:lnSpc>
                <a:spcPct val="90000"/>
              </a:lnSpc>
              <a:spcBef>
                <a:spcPts val="0"/>
              </a:spcBef>
              <a:spcAft>
                <a:spcPts val="0"/>
              </a:spcAft>
              <a:buClr>
                <a:schemeClr val="dk1"/>
              </a:buClr>
              <a:buSzPts val="1400"/>
              <a:buChar char="-"/>
            </a:pPr>
            <a:r>
              <a:rPr lang="pl" sz="1400">
                <a:solidFill>
                  <a:schemeClr val="dk1"/>
                </a:solidFill>
              </a:rPr>
              <a:t>PUT – tworzy nowy zasób lub modyfikuje istniejący.</a:t>
            </a:r>
            <a:endParaRPr sz="1400">
              <a:solidFill>
                <a:schemeClr val="dk1"/>
              </a:solidFill>
            </a:endParaRPr>
          </a:p>
          <a:p>
            <a:pPr indent="0" lvl="0" marL="0" rtl="0" algn="l">
              <a:spcBef>
                <a:spcPts val="0"/>
              </a:spcBef>
              <a:spcAft>
                <a:spcPts val="1200"/>
              </a:spcAft>
              <a:buNone/>
            </a:pPr>
            <a:r>
              <a:t/>
            </a:r>
            <a:endParaRPr/>
          </a:p>
        </p:txBody>
      </p:sp>
      <p:pic>
        <p:nvPicPr>
          <p:cNvPr id="82" name="Google Shape;82;p16"/>
          <p:cNvPicPr preferRelativeResize="0"/>
          <p:nvPr/>
        </p:nvPicPr>
        <p:blipFill>
          <a:blip r:embed="rId3">
            <a:alphaModFix/>
          </a:blip>
          <a:stretch>
            <a:fillRect/>
          </a:stretch>
        </p:blipFill>
        <p:spPr>
          <a:xfrm>
            <a:off x="2490700" y="2845250"/>
            <a:ext cx="4162601" cy="2097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2500"/>
              <a:t>Pozostałe metody HTTP</a:t>
            </a:r>
            <a:endParaRPr sz="2500"/>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lnSpc>
                <a:spcPct val="90000"/>
              </a:lnSpc>
              <a:spcBef>
                <a:spcPts val="1000"/>
              </a:spcBef>
              <a:spcAft>
                <a:spcPts val="0"/>
              </a:spcAft>
              <a:buClr>
                <a:schemeClr val="dk1"/>
              </a:buClr>
              <a:buSzPts val="1400"/>
              <a:buChar char="-"/>
            </a:pPr>
            <a:r>
              <a:rPr lang="pl" sz="1400">
                <a:solidFill>
                  <a:schemeClr val="dk1"/>
                </a:solidFill>
              </a:rPr>
              <a:t>HEAD – pobieranie metadanych o zasobie.</a:t>
            </a:r>
            <a:endParaRPr sz="1400">
              <a:solidFill>
                <a:schemeClr val="dk1"/>
              </a:solidFill>
            </a:endParaRPr>
          </a:p>
          <a:p>
            <a:pPr indent="-317500" lvl="0" marL="457200" rtl="0" algn="l">
              <a:lnSpc>
                <a:spcPct val="90000"/>
              </a:lnSpc>
              <a:spcBef>
                <a:spcPts val="0"/>
              </a:spcBef>
              <a:spcAft>
                <a:spcPts val="0"/>
              </a:spcAft>
              <a:buClr>
                <a:schemeClr val="dk1"/>
              </a:buClr>
              <a:buSzPts val="1400"/>
              <a:buChar char="-"/>
            </a:pPr>
            <a:r>
              <a:rPr lang="pl" sz="1400">
                <a:solidFill>
                  <a:schemeClr val="dk1"/>
                </a:solidFill>
              </a:rPr>
              <a:t>TRACE – sprawdzanie co dzieje się z danymi podczas przesyłu na serwer.</a:t>
            </a:r>
            <a:endParaRPr sz="1400">
              <a:solidFill>
                <a:schemeClr val="dk1"/>
              </a:solidFill>
            </a:endParaRPr>
          </a:p>
          <a:p>
            <a:pPr indent="-317500" lvl="0" marL="457200" rtl="0" algn="l">
              <a:lnSpc>
                <a:spcPct val="90000"/>
              </a:lnSpc>
              <a:spcBef>
                <a:spcPts val="0"/>
              </a:spcBef>
              <a:spcAft>
                <a:spcPts val="0"/>
              </a:spcAft>
              <a:buClr>
                <a:schemeClr val="dk1"/>
              </a:buClr>
              <a:buSzPts val="1400"/>
              <a:buChar char="-"/>
            </a:pPr>
            <a:r>
              <a:rPr lang="pl" sz="1400">
                <a:solidFill>
                  <a:schemeClr val="dk1"/>
                </a:solidFill>
              </a:rPr>
              <a:t>PATCH – PUT lecz tylko z częścią danych. Zazwyczaj używany jest PUT z pełnymi danymi zamiast PATCH.</a:t>
            </a:r>
            <a:endParaRPr sz="1400">
              <a:solidFill>
                <a:schemeClr val="dk1"/>
              </a:solidFill>
            </a:endParaRPr>
          </a:p>
          <a:p>
            <a:pPr indent="-317500" lvl="0" marL="457200" rtl="0" algn="l">
              <a:lnSpc>
                <a:spcPct val="90000"/>
              </a:lnSpc>
              <a:spcBef>
                <a:spcPts val="0"/>
              </a:spcBef>
              <a:spcAft>
                <a:spcPts val="0"/>
              </a:spcAft>
              <a:buClr>
                <a:schemeClr val="dk1"/>
              </a:buClr>
              <a:buSzPts val="1400"/>
              <a:buChar char="-"/>
            </a:pPr>
            <a:r>
              <a:rPr lang="pl" sz="1400">
                <a:solidFill>
                  <a:schemeClr val="dk1"/>
                </a:solidFill>
              </a:rPr>
              <a:t>OPTIONS – Sprawdzenie możliwości serwera dla danego zasobu (Spytanie się co może być zrobione z danym zasobem).</a:t>
            </a:r>
            <a:endParaRPr sz="14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sz="4800"/>
              <a:t>JSON</a:t>
            </a:r>
            <a:endParaRPr/>
          </a:p>
        </p:txBody>
      </p:sp>
      <p:pic>
        <p:nvPicPr>
          <p:cNvPr id="94" name="Google Shape;94;p18"/>
          <p:cNvPicPr preferRelativeResize="0"/>
          <p:nvPr/>
        </p:nvPicPr>
        <p:blipFill>
          <a:blip r:embed="rId3">
            <a:alphaModFix/>
          </a:blip>
          <a:stretch>
            <a:fillRect/>
          </a:stretch>
        </p:blipFill>
        <p:spPr>
          <a:xfrm>
            <a:off x="3388375" y="1175000"/>
            <a:ext cx="5155251" cy="2698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lnSpc>
                <a:spcPct val="90000"/>
              </a:lnSpc>
              <a:spcBef>
                <a:spcPts val="1000"/>
              </a:spcBef>
              <a:spcAft>
                <a:spcPts val="0"/>
              </a:spcAft>
              <a:buClr>
                <a:schemeClr val="dk1"/>
              </a:buClr>
              <a:buSzPts val="1100"/>
              <a:buFont typeface="Arial"/>
              <a:buNone/>
            </a:pPr>
            <a:r>
              <a:rPr lang="pl" sz="1400">
                <a:solidFill>
                  <a:schemeClr val="dk1"/>
                </a:solidFill>
              </a:rPr>
              <a:t>Często zachodzi potrzeba wymiany danych pomiędzy aplikacjami lub pomiędzy składowymi architektury (np. pomiędzy front-endem a back-endem aplikacji). Wysyłanie wartości liczbowych lub prostych łańcuchów znaków nie sprawia problemu, lecz zaczyna się on wtedy, kiedy chcemy przekazać tablicę, obiekt, lub serię danych zawartych w jednej zmiennej. Właśnie w takim przypadku używamy formatu JSON.</a:t>
            </a:r>
            <a:endParaRPr sz="1400">
              <a:solidFill>
                <a:schemeClr val="dk1"/>
              </a:solidFill>
            </a:endParaRPr>
          </a:p>
          <a:p>
            <a:pPr indent="0" lvl="0" marL="0" rtl="0" algn="l">
              <a:spcBef>
                <a:spcPts val="0"/>
              </a:spcBef>
              <a:spcAft>
                <a:spcPts val="1200"/>
              </a:spcAft>
              <a:buNone/>
            </a:pPr>
            <a:r>
              <a:t/>
            </a:r>
            <a:endParaRPr/>
          </a:p>
        </p:txBody>
      </p:sp>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2500"/>
              <a:t>Czym jest JSON?</a:t>
            </a:r>
            <a:endParaRPr sz="2500"/>
          </a:p>
        </p:txBody>
      </p:sp>
      <p:pic>
        <p:nvPicPr>
          <p:cNvPr id="101" name="Google Shape;101;p19"/>
          <p:cNvPicPr preferRelativeResize="0"/>
          <p:nvPr/>
        </p:nvPicPr>
        <p:blipFill>
          <a:blip r:embed="rId3">
            <a:alphaModFix/>
          </a:blip>
          <a:stretch>
            <a:fillRect/>
          </a:stretch>
        </p:blipFill>
        <p:spPr>
          <a:xfrm>
            <a:off x="3476825" y="3820170"/>
            <a:ext cx="2190350" cy="1148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2500"/>
              <a:t>Czym jest JSON?</a:t>
            </a:r>
            <a:endParaRPr sz="2500"/>
          </a:p>
        </p:txBody>
      </p:sp>
      <p:sp>
        <p:nvSpPr>
          <p:cNvPr id="107" name="Google Shape;10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lnSpc>
                <a:spcPct val="90000"/>
              </a:lnSpc>
              <a:spcBef>
                <a:spcPts val="1000"/>
              </a:spcBef>
              <a:spcAft>
                <a:spcPts val="0"/>
              </a:spcAft>
              <a:buClr>
                <a:schemeClr val="dk1"/>
              </a:buClr>
              <a:buSzPts val="1400"/>
              <a:buChar char="●"/>
            </a:pPr>
            <a:r>
              <a:rPr lang="pl" sz="1400">
                <a:solidFill>
                  <a:schemeClr val="dk1"/>
                </a:solidFill>
              </a:rPr>
              <a:t>JSON (JavaScript Object Notation) to otwarty format zapisu struktur danych. JSON składa się z par atrybut – wartość oraz typów danych tablicowych. Notacja JSONa jest zbieżna z obiektami w języku JavaScript.</a:t>
            </a:r>
            <a:endParaRPr sz="1400">
              <a:solidFill>
                <a:schemeClr val="dk1"/>
              </a:solidFill>
            </a:endParaRPr>
          </a:p>
          <a:p>
            <a:pPr indent="-317500" lvl="0" marL="457200" rtl="0" algn="l">
              <a:lnSpc>
                <a:spcPct val="90000"/>
              </a:lnSpc>
              <a:spcBef>
                <a:spcPts val="0"/>
              </a:spcBef>
              <a:spcAft>
                <a:spcPts val="0"/>
              </a:spcAft>
              <a:buClr>
                <a:schemeClr val="dk1"/>
              </a:buClr>
              <a:buSzPts val="1400"/>
              <a:buChar char="●"/>
            </a:pPr>
            <a:r>
              <a:rPr lang="pl" sz="1400">
                <a:solidFill>
                  <a:schemeClr val="dk1"/>
                </a:solidFill>
              </a:rPr>
              <a:t>Jego zaletą jest popularność, prostota działania i zwięzłość syntaktyki, a jako że dane są zapisywane do tekstu, to po sformatowaniu są czytelne dla ludzi.</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2500"/>
              <a:t>Budowa JSON</a:t>
            </a:r>
            <a:endParaRPr sz="2500"/>
          </a:p>
        </p:txBody>
      </p:sp>
      <p:sp>
        <p:nvSpPr>
          <p:cNvPr id="113" name="Google Shape;113;p21"/>
          <p:cNvSpPr txBox="1"/>
          <p:nvPr>
            <p:ph idx="1" type="body"/>
          </p:nvPr>
        </p:nvSpPr>
        <p:spPr>
          <a:xfrm>
            <a:off x="311700" y="1152475"/>
            <a:ext cx="8520600" cy="1509000"/>
          </a:xfrm>
          <a:prstGeom prst="rect">
            <a:avLst/>
          </a:prstGeom>
        </p:spPr>
        <p:txBody>
          <a:bodyPr anchorCtr="0" anchor="t" bIns="91425" lIns="91425" spcFirstLastPara="1" rIns="91425" wrap="square" tIns="91425">
            <a:normAutofit/>
          </a:bodyPr>
          <a:lstStyle/>
          <a:p>
            <a:pPr indent="0" lvl="0" marL="0" rtl="0" algn="just">
              <a:lnSpc>
                <a:spcPct val="90000"/>
              </a:lnSpc>
              <a:spcBef>
                <a:spcPts val="1000"/>
              </a:spcBef>
              <a:spcAft>
                <a:spcPts val="0"/>
              </a:spcAft>
              <a:buNone/>
            </a:pPr>
            <a:r>
              <a:rPr lang="pl" sz="1400">
                <a:solidFill>
                  <a:schemeClr val="dk1"/>
                </a:solidFill>
              </a:rPr>
              <a:t>Obiektem w JSON może być cokolwiek: produkt, osoba, zbiór książek, a nawet utwór muzyczny. Warto zwrócić uwagę na dwukropek, który oddziela klucz od wartości. Znaki zapisane w cudzysłowie muszą być podwójne. „Kolumny” są oddzielone od siebie przecinkami, ale nie piszemy go na końcu serii. JSON nie narzuca właściwych formatów daty czy jednostek. Wszystko leży w rękach programistów.</a:t>
            </a:r>
            <a:endParaRPr sz="1400">
              <a:solidFill>
                <a:schemeClr val="dk1"/>
              </a:solidFill>
            </a:endParaRPr>
          </a:p>
          <a:p>
            <a:pPr indent="0" lvl="0" marL="0" rtl="0" algn="just">
              <a:spcBef>
                <a:spcPts val="0"/>
              </a:spcBef>
              <a:spcAft>
                <a:spcPts val="1200"/>
              </a:spcAft>
              <a:buNone/>
            </a:pPr>
            <a:r>
              <a:t/>
            </a:r>
            <a:endParaRPr sz="1200"/>
          </a:p>
        </p:txBody>
      </p:sp>
      <p:pic>
        <p:nvPicPr>
          <p:cNvPr id="114" name="Google Shape;114;p21"/>
          <p:cNvPicPr preferRelativeResize="0"/>
          <p:nvPr/>
        </p:nvPicPr>
        <p:blipFill>
          <a:blip r:embed="rId3">
            <a:alphaModFix/>
          </a:blip>
          <a:stretch>
            <a:fillRect/>
          </a:stretch>
        </p:blipFill>
        <p:spPr>
          <a:xfrm>
            <a:off x="2024050" y="2796225"/>
            <a:ext cx="5095875"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