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Montserrat"/>
      <p:regular r:id="rId19"/>
      <p:bold r:id="rId20"/>
      <p:italic r:id="rId21"/>
      <p:boldItalic r:id="rId22"/>
    </p:embeddedFont>
    <p:embeddedFont>
      <p:font typeface="Lato"/>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bold.fntdata"/><Relationship Id="rId22" Type="http://schemas.openxmlformats.org/officeDocument/2006/relationships/font" Target="fonts/Montserrat-boldItalic.fntdata"/><Relationship Id="rId21" Type="http://schemas.openxmlformats.org/officeDocument/2006/relationships/font" Target="fonts/Montserrat-italic.fntdata"/><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Italic.fntdata"/><Relationship Id="rId25"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Montserrat-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401d88499d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401d88499d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401d88499d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401d88499d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401d88499d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401d88499d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401d88499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401d88499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3f926c849f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3f926c849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3f926c849f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3f926c849f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3f926c849f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3f926c849f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3f926c849f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3f926c849f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401d88499d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401d88499d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401d88499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401d88499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401d88499d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401d88499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401d88499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401d88499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78400"/>
            <a:ext cx="5017500" cy="15789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1200"/>
              </a:spcBef>
              <a:spcAft>
                <a:spcPts val="0"/>
              </a:spcAft>
              <a:buClr>
                <a:schemeClr val="dk1"/>
              </a:buClr>
              <a:buSzPct val="30555"/>
              <a:buFont typeface="Arial"/>
              <a:buNone/>
            </a:pPr>
            <a:r>
              <a:rPr b="1" lang="pl" sz="3600"/>
              <a:t>Narzędzie do generacji tytułów naukowych</a:t>
            </a:r>
            <a:endParaRPr/>
          </a:p>
        </p:txBody>
      </p:sp>
      <p:sp>
        <p:nvSpPr>
          <p:cNvPr id="135" name="Google Shape;135;p13"/>
          <p:cNvSpPr txBox="1"/>
          <p:nvPr>
            <p:ph idx="1" type="subTitle"/>
          </p:nvPr>
        </p:nvSpPr>
        <p:spPr>
          <a:xfrm>
            <a:off x="7073125" y="3710925"/>
            <a:ext cx="1324200" cy="792600"/>
          </a:xfrm>
          <a:prstGeom prst="rect">
            <a:avLst/>
          </a:prstGeom>
        </p:spPr>
        <p:txBody>
          <a:bodyPr anchorCtr="0" anchor="t" bIns="91425" lIns="91425" spcFirstLastPara="1" rIns="91425" wrap="square" tIns="91425">
            <a:noAutofit/>
          </a:bodyPr>
          <a:lstStyle/>
          <a:p>
            <a:pPr indent="0" lvl="0" marL="0" rtl="0" algn="l">
              <a:lnSpc>
                <a:spcPct val="100000"/>
              </a:lnSpc>
              <a:spcBef>
                <a:spcPts val="1200"/>
              </a:spcBef>
              <a:spcAft>
                <a:spcPts val="0"/>
              </a:spcAft>
              <a:buClr>
                <a:schemeClr val="dk1"/>
              </a:buClr>
              <a:buSzPts val="1100"/>
              <a:buFont typeface="Arial"/>
              <a:buNone/>
            </a:pPr>
            <a:r>
              <a:rPr lang="pl" sz="1100"/>
              <a:t>Czaja Emilia</a:t>
            </a:r>
            <a:endParaRPr sz="1100"/>
          </a:p>
          <a:p>
            <a:pPr indent="0" lvl="0" marL="0" rtl="0" algn="l">
              <a:lnSpc>
                <a:spcPct val="100000"/>
              </a:lnSpc>
              <a:spcBef>
                <a:spcPts val="1200"/>
              </a:spcBef>
              <a:spcAft>
                <a:spcPts val="0"/>
              </a:spcAft>
              <a:buNone/>
            </a:pPr>
            <a:r>
              <a:rPr lang="pl" sz="1100"/>
              <a:t>Godfryd Jakub</a:t>
            </a:r>
            <a:endParaRPr sz="1100"/>
          </a:p>
          <a:p>
            <a:pPr indent="0" lvl="0" marL="0" rtl="0" algn="l">
              <a:lnSpc>
                <a:spcPct val="100000"/>
              </a:lnSpc>
              <a:spcBef>
                <a:spcPts val="1200"/>
              </a:spcBef>
              <a:spcAft>
                <a:spcPts val="0"/>
              </a:spcAft>
              <a:buClr>
                <a:schemeClr val="dk1"/>
              </a:buClr>
              <a:buSzPts val="1100"/>
              <a:buFont typeface="Arial"/>
              <a:buNone/>
            </a:pPr>
            <a:r>
              <a:rPr lang="pl" sz="1100"/>
              <a:t>Krasowska Anna</a:t>
            </a:r>
            <a:endParaRPr sz="1100"/>
          </a:p>
          <a:p>
            <a:pPr indent="0" lvl="0" marL="0" rtl="0" algn="l">
              <a:spcBef>
                <a:spcPts val="1200"/>
              </a:spcBef>
              <a:spcAft>
                <a:spcPts val="0"/>
              </a:spcAft>
              <a:buNone/>
            </a:pPr>
            <a:r>
              <a:t/>
            </a:r>
            <a:endParaRPr sz="1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2"/>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Ograniczenia projektu</a:t>
            </a:r>
            <a:endParaRPr/>
          </a:p>
        </p:txBody>
      </p:sp>
      <p:sp>
        <p:nvSpPr>
          <p:cNvPr id="197" name="Google Shape;197;p22"/>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11150" lvl="0" marL="457200" rtl="0" algn="just">
              <a:spcBef>
                <a:spcPts val="0"/>
              </a:spcBef>
              <a:spcAft>
                <a:spcPts val="0"/>
              </a:spcAft>
              <a:buSzPts val="1300"/>
              <a:buAutoNum type="arabicPeriod"/>
            </a:pPr>
            <a:r>
              <a:rPr lang="pl"/>
              <a:t>Jakość generowanych tytułów - niektóre z tytułów mogą być kreatywne i intrygujące, ale inne mogą być niejasne</a:t>
            </a:r>
            <a:endParaRPr/>
          </a:p>
          <a:p>
            <a:pPr indent="-311150" lvl="0" marL="457200" rtl="0" algn="just">
              <a:spcBef>
                <a:spcPts val="0"/>
              </a:spcBef>
              <a:spcAft>
                <a:spcPts val="0"/>
              </a:spcAft>
              <a:buSzPts val="1300"/>
              <a:buAutoNum type="arabicPeriod"/>
            </a:pPr>
            <a:r>
              <a:rPr lang="pl"/>
              <a:t>Brak oryginalności - gdy wiele osób korzysta z tego samego narzędzia to istnieje ryzyko, że tytuły mogą być podobne lub wręcz identyczne</a:t>
            </a:r>
            <a:endParaRPr/>
          </a:p>
          <a:p>
            <a:pPr indent="-311150" lvl="0" marL="457200" rtl="0" algn="just">
              <a:spcBef>
                <a:spcPts val="0"/>
              </a:spcBef>
              <a:spcAft>
                <a:spcPts val="0"/>
              </a:spcAft>
              <a:buSzPts val="1300"/>
              <a:buAutoNum type="arabicPeriod"/>
            </a:pPr>
            <a:r>
              <a:rPr lang="pl"/>
              <a:t>Brak merytorycznego wpływu - generator pomaga jedynie w stworzeniu ciekawego i skutecznego tytułu, co nie gwarantuje, że artykuł będzie dobrze napisany lub przyciągnie uwagę czytelników</a:t>
            </a:r>
            <a:endParaRPr/>
          </a:p>
          <a:p>
            <a:pPr indent="-311150" lvl="0" marL="457200" rtl="0" algn="just">
              <a:spcBef>
                <a:spcPts val="0"/>
              </a:spcBef>
              <a:spcAft>
                <a:spcPts val="0"/>
              </a:spcAft>
              <a:buSzPts val="1300"/>
              <a:buAutoNum type="arabicPeriod"/>
            </a:pPr>
            <a:r>
              <a:rPr lang="pl"/>
              <a:t>Ograniczenia GPT-3 - model może mieć problem z generowaniem tytułów dla bardzo specjalistycznych dziedzin nauki, lub tematów, które są słabo reprezentowane w danych uczących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3"/>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Sposoby na dalszy rozwój projektu</a:t>
            </a:r>
            <a:endParaRPr/>
          </a:p>
        </p:txBody>
      </p:sp>
      <p:sp>
        <p:nvSpPr>
          <p:cNvPr id="203" name="Google Shape;203;p23"/>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11150" lvl="0" marL="457200" rtl="0" algn="just">
              <a:spcBef>
                <a:spcPts val="0"/>
              </a:spcBef>
              <a:spcAft>
                <a:spcPts val="0"/>
              </a:spcAft>
              <a:buSzPts val="1300"/>
              <a:buAutoNum type="arabicPeriod"/>
            </a:pPr>
            <a:r>
              <a:rPr lang="pl"/>
              <a:t>Wykorzystanie GPT-4</a:t>
            </a:r>
            <a:endParaRPr/>
          </a:p>
          <a:p>
            <a:pPr indent="-311150" lvl="0" marL="457200" rtl="0" algn="just">
              <a:spcBef>
                <a:spcPts val="0"/>
              </a:spcBef>
              <a:spcAft>
                <a:spcPts val="0"/>
              </a:spcAft>
              <a:buSzPts val="1300"/>
              <a:buAutoNum type="arabicPeriod"/>
            </a:pPr>
            <a:r>
              <a:rPr lang="pl"/>
              <a:t>W</a:t>
            </a:r>
            <a:r>
              <a:rPr lang="pl"/>
              <a:t>prowadzenie dodatkowych kryteriów filtrowania autorów </a:t>
            </a:r>
            <a:endParaRPr/>
          </a:p>
          <a:p>
            <a:pPr indent="-311150" lvl="0" marL="457200" rtl="0" algn="just">
              <a:spcBef>
                <a:spcPts val="0"/>
              </a:spcBef>
              <a:spcAft>
                <a:spcPts val="0"/>
              </a:spcAft>
              <a:buSzPts val="1300"/>
              <a:buAutoNum type="arabicPeriod"/>
            </a:pPr>
            <a:r>
              <a:rPr lang="pl"/>
              <a:t>Dodanie bardziej zaawansowanych metod oczyszczania danych</a:t>
            </a:r>
            <a:endParaRPr/>
          </a:p>
          <a:p>
            <a:pPr indent="-311150" lvl="0" marL="457200" rtl="0" algn="just">
              <a:spcBef>
                <a:spcPts val="0"/>
              </a:spcBef>
              <a:spcAft>
                <a:spcPts val="0"/>
              </a:spcAft>
              <a:buSzPts val="1300"/>
              <a:buAutoNum type="arabicPeriod"/>
            </a:pPr>
            <a:r>
              <a:rPr lang="pl"/>
              <a:t>Można skorzystać z dodatkowych danych o autorze, np. abstrakty poprzednich artykułów naukowych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Podsumowanie</a:t>
            </a:r>
            <a:endParaRPr/>
          </a:p>
        </p:txBody>
      </p:sp>
      <p:sp>
        <p:nvSpPr>
          <p:cNvPr id="209" name="Google Shape;209;p2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l"/>
              <a:t>Projekt csinva/gpt-paper-title-generator wykorzystuje architekturę GPT-3 w celu generowania tytułów artykułów naukowych na podstawie wcześniejszych tytułów autorów. Projekt ma na celu pomóc naukowcom w szybszym śledzeniu i zrozumieniu najnowszych publikacji naukowych oraz inspiracji do tworzenia własnych publikacji. Projekt został zrealizowany i dokonano refaktoryzacji kodu.</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5"/>
          <p:cNvSpPr txBox="1"/>
          <p:nvPr>
            <p:ph type="title"/>
          </p:nvPr>
        </p:nvSpPr>
        <p:spPr>
          <a:xfrm>
            <a:off x="844325" y="1630200"/>
            <a:ext cx="4776000" cy="3513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lang="pl" sz="5900"/>
              <a:t>Dziękujemy za uwagę</a:t>
            </a:r>
            <a:endParaRPr sz="5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Cel projektu</a:t>
            </a:r>
            <a:endParaRPr/>
          </a:p>
        </p:txBody>
      </p:sp>
      <p:sp>
        <p:nvSpPr>
          <p:cNvPr id="141" name="Google Shape;141;p14"/>
          <p:cNvSpPr txBox="1"/>
          <p:nvPr>
            <p:ph idx="1" type="body"/>
          </p:nvPr>
        </p:nvSpPr>
        <p:spPr>
          <a:xfrm>
            <a:off x="1297500" y="1567550"/>
            <a:ext cx="3120600" cy="29112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l" sz="1500"/>
              <a:t>Celem narzędzia jest pomoc naukowcom w odkrywaniu istotnych elementów prac naukowych oraz inspirowania się do tworzenia własnych publikacji, poprzez generowanie tytułów artykułów naukowych opartych na słowach kluczowych za pomocą sztucznej inteligencji i architektury GPT.</a:t>
            </a:r>
            <a:endParaRPr sz="1500"/>
          </a:p>
        </p:txBody>
      </p:sp>
      <p:pic>
        <p:nvPicPr>
          <p:cNvPr id="142" name="Google Shape;142;p14"/>
          <p:cNvPicPr preferRelativeResize="0"/>
          <p:nvPr/>
        </p:nvPicPr>
        <p:blipFill>
          <a:blip r:embed="rId3">
            <a:alphaModFix/>
          </a:blip>
          <a:stretch>
            <a:fillRect/>
          </a:stretch>
        </p:blipFill>
        <p:spPr>
          <a:xfrm>
            <a:off x="4265900" y="1390925"/>
            <a:ext cx="4692032" cy="26392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Czym jest GPT-3?</a:t>
            </a:r>
            <a:endParaRPr/>
          </a:p>
        </p:txBody>
      </p:sp>
      <p:sp>
        <p:nvSpPr>
          <p:cNvPr id="148" name="Google Shape;148;p15"/>
          <p:cNvSpPr txBox="1"/>
          <p:nvPr>
            <p:ph idx="1" type="body"/>
          </p:nvPr>
        </p:nvSpPr>
        <p:spPr>
          <a:xfrm>
            <a:off x="1335275" y="1227475"/>
            <a:ext cx="7038900" cy="1418100"/>
          </a:xfrm>
          <a:prstGeom prst="rect">
            <a:avLst/>
          </a:prstGeom>
        </p:spPr>
        <p:txBody>
          <a:bodyPr anchorCtr="0" anchor="t" bIns="91425" lIns="91425" spcFirstLastPara="1" rIns="91425" wrap="square" tIns="91425">
            <a:normAutofit fontScale="77500" lnSpcReduction="20000"/>
          </a:bodyPr>
          <a:lstStyle/>
          <a:p>
            <a:pPr indent="0" lvl="0" marL="0" rtl="0" algn="just">
              <a:spcBef>
                <a:spcPts val="0"/>
              </a:spcBef>
              <a:spcAft>
                <a:spcPts val="0"/>
              </a:spcAft>
              <a:buNone/>
            </a:pPr>
            <a:r>
              <a:rPr lang="pl" sz="1500"/>
              <a:t>GPT-3 (Generative Pretrained Transformer 3) to najnowocześniejszy model sztucznej inteligencji do przetwarzania języka opracowany przez OpenAI. Jest w stanie generować tekst podobny do ludzkiego i ma szeroki zakres zastosowań, w tym tłumaczenie języków, modelowanie języka i generowanie tekstu dla aplikacji takich jak chatboty. Jest to jeden z największych i najpotężniejszych jak dotąd modeli AI do przetwarzania języka.</a:t>
            </a:r>
            <a:endParaRPr sz="1500"/>
          </a:p>
          <a:p>
            <a:pPr indent="0" lvl="0" marL="0" rtl="0" algn="just">
              <a:spcBef>
                <a:spcPts val="1200"/>
              </a:spcBef>
              <a:spcAft>
                <a:spcPts val="1200"/>
              </a:spcAft>
              <a:buNone/>
            </a:pPr>
            <a:r>
              <a:t/>
            </a:r>
            <a:endParaRPr/>
          </a:p>
        </p:txBody>
      </p:sp>
      <p:pic>
        <p:nvPicPr>
          <p:cNvPr id="149" name="Google Shape;149;p15"/>
          <p:cNvPicPr preferRelativeResize="0"/>
          <p:nvPr/>
        </p:nvPicPr>
        <p:blipFill>
          <a:blip r:embed="rId3">
            <a:alphaModFix/>
          </a:blip>
          <a:stretch>
            <a:fillRect/>
          </a:stretch>
        </p:blipFill>
        <p:spPr>
          <a:xfrm>
            <a:off x="2282313" y="2322925"/>
            <a:ext cx="4910176" cy="24145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Generowanie tytułów online</a:t>
            </a:r>
            <a:endParaRPr/>
          </a:p>
        </p:txBody>
      </p:sp>
      <p:sp>
        <p:nvSpPr>
          <p:cNvPr id="155" name="Google Shape;155;p16"/>
          <p:cNvSpPr txBox="1"/>
          <p:nvPr>
            <p:ph idx="1" type="body"/>
          </p:nvPr>
        </p:nvSpPr>
        <p:spPr>
          <a:xfrm>
            <a:off x="1297500" y="1567550"/>
            <a:ext cx="3641400" cy="33396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l"/>
              <a:t>Są strony internetowe, które generują tytuły do różnych tekstów, takich jak artykuły naukowe, blogi lub opowiadania. Przykłady to Portent's Content Idea Generator, Title Generator by Tweak Your Biz, Content Row Link Bait Title Generator i SEOPressor Blog Title Generator. Strony te korzystają z algorytmów sztucznej inteligencji, a tytuły są generowane na podstawie słów kluczowych lub tematów tekstu. Strony te analizują tekst i generują tytuł podobny do istniejących tytułów lub tworzą nowy tytuł, który opisuje wskazany temat.</a:t>
            </a:r>
            <a:endParaRPr/>
          </a:p>
        </p:txBody>
      </p:sp>
      <p:pic>
        <p:nvPicPr>
          <p:cNvPr id="156" name="Google Shape;156;p16"/>
          <p:cNvPicPr preferRelativeResize="0"/>
          <p:nvPr/>
        </p:nvPicPr>
        <p:blipFill>
          <a:blip r:embed="rId3">
            <a:alphaModFix/>
          </a:blip>
          <a:stretch>
            <a:fillRect/>
          </a:stretch>
        </p:blipFill>
        <p:spPr>
          <a:xfrm>
            <a:off x="5066425" y="1136625"/>
            <a:ext cx="3624791" cy="35308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Generowanie tytułów wykorzystując GPT-3</a:t>
            </a:r>
            <a:endParaRPr/>
          </a:p>
        </p:txBody>
      </p:sp>
      <p:sp>
        <p:nvSpPr>
          <p:cNvPr id="162" name="Google Shape;162;p17"/>
          <p:cNvSpPr txBox="1"/>
          <p:nvPr>
            <p:ph idx="1" type="body"/>
          </p:nvPr>
        </p:nvSpPr>
        <p:spPr>
          <a:xfrm>
            <a:off x="966100" y="1567550"/>
            <a:ext cx="3606000" cy="2911200"/>
          </a:xfrm>
          <a:prstGeom prst="rect">
            <a:avLst/>
          </a:prstGeom>
        </p:spPr>
        <p:txBody>
          <a:bodyPr anchorCtr="0" anchor="t" bIns="91425" lIns="91425" spcFirstLastPara="1" rIns="91425" wrap="square" tIns="91425">
            <a:normAutofit lnSpcReduction="10000"/>
          </a:bodyPr>
          <a:lstStyle/>
          <a:p>
            <a:pPr indent="0" lvl="0" marL="0" rtl="0" algn="just">
              <a:spcBef>
                <a:spcPts val="0"/>
              </a:spcBef>
              <a:spcAft>
                <a:spcPts val="1200"/>
              </a:spcAft>
              <a:buNone/>
            </a:pPr>
            <a:r>
              <a:rPr lang="pl" sz="1500"/>
              <a:t>Projekt csinva/gpt-paper-title-generator wykorzystuje GPT-3 do generowania tytułów naukowych z różnych dziedzin. Repozytorium zawiera dane, modele i kod źródłowy, który pozwala na wygenerowanie tytułów na podstawie zadanych tematów i autorów. Model korzysta z pięciu ostatnich tytułów autorów, którzy napisali co najmniej trzy artykuły związane z uczeniem maszynowym w serwisie arXiv.</a:t>
            </a:r>
            <a:endParaRPr sz="1500"/>
          </a:p>
        </p:txBody>
      </p:sp>
      <p:pic>
        <p:nvPicPr>
          <p:cNvPr id="163" name="Google Shape;163;p17"/>
          <p:cNvPicPr preferRelativeResize="0"/>
          <p:nvPr/>
        </p:nvPicPr>
        <p:blipFill>
          <a:blip r:embed="rId3">
            <a:alphaModFix/>
          </a:blip>
          <a:stretch>
            <a:fillRect/>
          </a:stretch>
        </p:blipFill>
        <p:spPr>
          <a:xfrm>
            <a:off x="4741700" y="1718750"/>
            <a:ext cx="4175375" cy="25171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Funkcja </a:t>
            </a:r>
            <a:r>
              <a:rPr b="1" lang="pl"/>
              <a:t>compute_author_stats</a:t>
            </a:r>
            <a:endParaRPr b="1"/>
          </a:p>
        </p:txBody>
      </p:sp>
      <p:sp>
        <p:nvSpPr>
          <p:cNvPr id="169" name="Google Shape;169;p18"/>
          <p:cNvSpPr txBox="1"/>
          <p:nvPr>
            <p:ph idx="1" type="body"/>
          </p:nvPr>
        </p:nvSpPr>
        <p:spPr>
          <a:xfrm>
            <a:off x="1275925" y="1481275"/>
            <a:ext cx="3030000" cy="29112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l"/>
              <a:t>Ma na celu obliczenie statystyk dotyczących autorów na podstawie metadanych artykułów naukowych pobranych z bazy danych arXiv. Funkcja przyjmuje jako argument ramkę danych (</a:t>
            </a:r>
            <a:r>
              <a:rPr b="1" lang="pl"/>
              <a:t>dataframe_from_arxiv_metadata</a:t>
            </a:r>
            <a:r>
              <a:rPr lang="pl"/>
              <a:t>), która zawiera metadane artykułów z arXiv. Funkcja zwraca krotkę, która zawiera słownik z informacją o autorach i indeksach ich artykułów (</a:t>
            </a:r>
            <a:r>
              <a:rPr b="1" lang="pl"/>
              <a:t>authors_dict</a:t>
            </a:r>
            <a:r>
              <a:rPr lang="pl"/>
              <a:t>) oraz posortowaną listę autorów (</a:t>
            </a:r>
            <a:r>
              <a:rPr b="1" lang="pl"/>
              <a:t>pruned_authors_list</a:t>
            </a:r>
            <a:r>
              <a:rPr lang="pl"/>
              <a:t>).</a:t>
            </a:r>
            <a:endParaRPr/>
          </a:p>
        </p:txBody>
      </p:sp>
      <p:pic>
        <p:nvPicPr>
          <p:cNvPr id="170" name="Google Shape;170;p18"/>
          <p:cNvPicPr preferRelativeResize="0"/>
          <p:nvPr/>
        </p:nvPicPr>
        <p:blipFill>
          <a:blip r:embed="rId3">
            <a:alphaModFix/>
          </a:blip>
          <a:stretch>
            <a:fillRect/>
          </a:stretch>
        </p:blipFill>
        <p:spPr>
          <a:xfrm>
            <a:off x="4403625" y="1614550"/>
            <a:ext cx="4452426" cy="23571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Funkcja </a:t>
            </a:r>
            <a:r>
              <a:rPr b="1" lang="pl"/>
              <a:t>sanitize_author_collections</a:t>
            </a:r>
            <a:endParaRPr b="1"/>
          </a:p>
        </p:txBody>
      </p:sp>
      <p:sp>
        <p:nvSpPr>
          <p:cNvPr id="176" name="Google Shape;176;p19"/>
          <p:cNvSpPr txBox="1"/>
          <p:nvPr>
            <p:ph idx="1" type="body"/>
          </p:nvPr>
        </p:nvSpPr>
        <p:spPr>
          <a:xfrm>
            <a:off x="1184275" y="1886075"/>
            <a:ext cx="3854100" cy="15303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l"/>
              <a:t>Ma na celu oczyszczenie danych autorów, usuwając niepoprawne dane oraz informacje, które nie są związane z autorami. Funkcja ta przyjmuje dwa argumenty: </a:t>
            </a:r>
            <a:r>
              <a:rPr b="1" lang="pl"/>
              <a:t>authors_dict</a:t>
            </a:r>
            <a:r>
              <a:rPr lang="pl"/>
              <a:t>, który jest słownikiem autorów oraz ich ostatnich pięciu tytułów, i </a:t>
            </a:r>
            <a:r>
              <a:rPr b="1" lang="pl"/>
              <a:t>authors_list</a:t>
            </a:r>
            <a:r>
              <a:rPr lang="pl"/>
              <a:t>, który jest listą autorów.</a:t>
            </a:r>
            <a:endParaRPr/>
          </a:p>
        </p:txBody>
      </p:sp>
      <p:pic>
        <p:nvPicPr>
          <p:cNvPr id="177" name="Google Shape;177;p19"/>
          <p:cNvPicPr preferRelativeResize="0"/>
          <p:nvPr/>
        </p:nvPicPr>
        <p:blipFill>
          <a:blip r:embed="rId3">
            <a:alphaModFix/>
          </a:blip>
          <a:stretch>
            <a:fillRect/>
          </a:stretch>
        </p:blipFill>
        <p:spPr>
          <a:xfrm>
            <a:off x="5345150" y="954775"/>
            <a:ext cx="3164300" cy="39318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0"/>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Funkcja </a:t>
            </a:r>
            <a:r>
              <a:rPr b="1" lang="pl"/>
              <a:t>generate_authors_titles</a:t>
            </a:r>
            <a:endParaRPr b="1"/>
          </a:p>
        </p:txBody>
      </p:sp>
      <p:sp>
        <p:nvSpPr>
          <p:cNvPr id="183" name="Google Shape;183;p20"/>
          <p:cNvSpPr txBox="1"/>
          <p:nvPr>
            <p:ph idx="1" type="body"/>
          </p:nvPr>
        </p:nvSpPr>
        <p:spPr>
          <a:xfrm>
            <a:off x="1195050" y="1533413"/>
            <a:ext cx="2652000" cy="2911200"/>
          </a:xfrm>
          <a:prstGeom prst="rect">
            <a:avLst/>
          </a:prstGeom>
        </p:spPr>
        <p:txBody>
          <a:bodyPr anchorCtr="0" anchor="t" bIns="91425" lIns="91425" spcFirstLastPara="1" rIns="91425" wrap="square" tIns="91425">
            <a:normAutofit fontScale="85000"/>
          </a:bodyPr>
          <a:lstStyle/>
          <a:p>
            <a:pPr indent="0" lvl="0" marL="0" rtl="0" algn="just">
              <a:spcBef>
                <a:spcPts val="0"/>
              </a:spcBef>
              <a:spcAft>
                <a:spcPts val="1200"/>
              </a:spcAft>
              <a:buNone/>
            </a:pPr>
            <a:r>
              <a:rPr lang="pl"/>
              <a:t>Funkcja </a:t>
            </a:r>
            <a:r>
              <a:rPr b="1" lang="pl"/>
              <a:t>generate_authors_titles</a:t>
            </a:r>
            <a:r>
              <a:rPr lang="pl"/>
              <a:t> jest odpowiedzialna za generowanie tytułów artykułów naukowych dla autorów na podstawie wcześniejszych tytułów autorów, wykorzystując OpenAI API. Jako parametry przyjmuje słownik z informacjami o autorach i ich wcześniejszych tytułach artykułów, funkcję filtrującą autorów na podstawie określonego kryterium, opcjonalnie maksymalną liczbę autorów, dla których zostaną wygenerowane tytuły, oraz opcjonalnie ścieżkę, do której zostaną zapisane wyniki.</a:t>
            </a:r>
            <a:endParaRPr/>
          </a:p>
        </p:txBody>
      </p:sp>
      <p:pic>
        <p:nvPicPr>
          <p:cNvPr id="184" name="Google Shape;184;p20"/>
          <p:cNvPicPr preferRelativeResize="0"/>
          <p:nvPr/>
        </p:nvPicPr>
        <p:blipFill>
          <a:blip r:embed="rId3">
            <a:alphaModFix/>
          </a:blip>
          <a:stretch>
            <a:fillRect/>
          </a:stretch>
        </p:blipFill>
        <p:spPr>
          <a:xfrm>
            <a:off x="4017800" y="1889038"/>
            <a:ext cx="4887774" cy="2199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1"/>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l"/>
              <a:t>Wygenerowane tytuły dla danych autorów</a:t>
            </a:r>
            <a:endParaRPr/>
          </a:p>
        </p:txBody>
      </p:sp>
      <p:sp>
        <p:nvSpPr>
          <p:cNvPr id="190" name="Google Shape;190;p21"/>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pl"/>
              <a:t>P</a:t>
            </a:r>
            <a:r>
              <a:rPr lang="pl"/>
              <a:t>rzykładowy output programu, gdzie znajdują się imię i nazwisko autora oraz pięć wygenerowanych tytułów dla niego:</a:t>
            </a:r>
            <a:endParaRPr/>
          </a:p>
        </p:txBody>
      </p:sp>
      <p:pic>
        <p:nvPicPr>
          <p:cNvPr id="191" name="Google Shape;191;p21"/>
          <p:cNvPicPr preferRelativeResize="0"/>
          <p:nvPr/>
        </p:nvPicPr>
        <p:blipFill>
          <a:blip r:embed="rId3">
            <a:alphaModFix/>
          </a:blip>
          <a:stretch>
            <a:fillRect/>
          </a:stretch>
        </p:blipFill>
        <p:spPr>
          <a:xfrm>
            <a:off x="1367025" y="2215427"/>
            <a:ext cx="6804200" cy="215880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