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3" r:id="rId3"/>
    <p:sldId id="271" r:id="rId4"/>
    <p:sldId id="272" r:id="rId5"/>
    <p:sldId id="258" r:id="rId6"/>
    <p:sldId id="275" r:id="rId7"/>
    <p:sldId id="276" r:id="rId8"/>
    <p:sldId id="278" r:id="rId9"/>
    <p:sldId id="279" r:id="rId10"/>
    <p:sldId id="280" r:id="rId11"/>
    <p:sldId id="259" r:id="rId12"/>
    <p:sldId id="263" r:id="rId13"/>
    <p:sldId id="264" r:id="rId14"/>
    <p:sldId id="265" r:id="rId15"/>
    <p:sldId id="266" r:id="rId16"/>
    <p:sldId id="267" r:id="rId17"/>
    <p:sldId id="268" r:id="rId18"/>
    <p:sldId id="261" r:id="rId19"/>
    <p:sldId id="260" r:id="rId20"/>
    <p:sldId id="28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5C045-5564-732B-E2B9-E304754C228D}" v="171" dt="2022-04-01T18:58:12.345"/>
    <p1510:client id="{141BA679-9050-4E32-1573-CBC12D1A4465}" v="3" dt="2022-03-22T19:30:33.105"/>
    <p1510:client id="{18E2AB94-D5D2-F835-AC22-F55544A43BBE}" v="1" dt="2022-03-22T19:31:09.116"/>
    <p1510:client id="{28B99A69-51E3-4CD4-AE7F-D57035DFBDF6}" v="3" dt="2022-03-27T10:06:03.442"/>
    <p1510:client id="{335DD3E8-42E2-DE08-4FE9-DA7BEBAF43B5}" v="486" dt="2022-03-29T12:55:49.218"/>
    <p1510:client id="{416864B6-E16F-4BA6-9629-DE62415D67F2}" v="40" dt="2022-03-29T16:35:13.800"/>
    <p1510:client id="{437A424D-993B-0C86-874B-6AB0993A1C23}" v="190" dt="2022-03-29T16:30:21.892"/>
    <p1510:client id="{5208AF2B-C4ED-7EB2-8DD5-B1DCF15A681D}" v="2" dt="2022-04-05T18:15:55.033"/>
    <p1510:client id="{54407786-F28E-F88E-3526-0B74A9F12F2C}" v="21" dt="2022-04-05T17:57:21.986"/>
    <p1510:client id="{5459A3AB-DE75-AD75-EA59-2CB45E2DFDCF}" v="8" dt="2022-04-05T17:52:17.756"/>
    <p1510:client id="{592AED1F-3A85-BA44-3775-0C350CB1F502}" v="10" dt="2022-04-05T17:09:38.904"/>
    <p1510:client id="{59AF7345-BF73-2AC7-8EA2-B441E7DF4289}" v="11" dt="2022-04-05T17:28:32.563"/>
    <p1510:client id="{5A223D37-643E-8CAE-91F0-A2AE19852702}" v="7" dt="2022-04-04T19:29:00.779"/>
    <p1510:client id="{5B8319C5-6EF4-C3D8-12BA-650D3051E913}" v="17" dt="2022-04-05T17:47:41.420"/>
    <p1510:client id="{5E57FA3C-77A0-D549-78FA-53020B9ADA82}" v="173" dt="2022-03-29T18:57:26.256"/>
    <p1510:client id="{65E9CF50-5B1C-AFAA-D021-6D3CDEA1AC15}" v="37" dt="2022-03-29T17:57:52.446"/>
    <p1510:client id="{6EBC93B0-657A-008A-B662-42436B9E99E9}" v="535" dt="2022-03-29T12:53:26.024"/>
    <p1510:client id="{7313241D-C763-7A3B-E58B-910CD5778982}" v="35" dt="2022-04-05T16:58:09.052"/>
    <p1510:client id="{84B38A8B-4719-9CDA-9561-A4CAFF3558B0}" v="81" dt="2022-03-29T12:56:18.356"/>
    <p1510:client id="{8CA024DF-674D-DFCA-433A-16BDE4CF5C96}" v="6" dt="2022-03-29T11:51:27.616"/>
    <p1510:client id="{8CA2BCB3-61BA-EC9A-D6FD-5DD568C7613E}" v="3" dt="2022-03-29T16:22:12.380"/>
    <p1510:client id="{942F4441-906E-ABA3-95CE-5AE635C57682}" v="32" dt="2022-03-22T19:38:30.632"/>
    <p1510:client id="{9E85D54A-323E-8013-F01E-4712B6E53A80}" v="61" dt="2022-03-23T21:23:50.698"/>
    <p1510:client id="{9F28F968-D030-4750-919F-8BB734056E18}" v="17" dt="2022-04-05T17:48:07.400"/>
    <p1510:client id="{A82AE4FB-69C4-4D3C-1375-CCB63284B87C}" v="88" dt="2022-03-22T19:44:15.846"/>
    <p1510:client id="{B4EA586A-B2FE-567F-B6FE-106F9D074E0D}" v="124" dt="2022-03-25T19:14:44.236"/>
    <p1510:client id="{BC53409F-9012-A78F-C154-42E9A864BC5A}" v="12" dt="2022-03-22T19:30:52.867"/>
    <p1510:client id="{C94F3F30-1807-290C-C67E-D4CC28972DF9}" v="1" dt="2022-03-29T11:58:29.944"/>
    <p1510:client id="{D41A61D6-0744-964A-2496-FE7B34CEC06E}" v="52" dt="2022-04-05T17:55:34.810"/>
    <p1510:client id="{D529B1FA-B207-DDAF-28DE-5C74DC87A88A}" v="142" dt="2022-04-05T11:00:13.608"/>
    <p1510:client id="{DA62D0B0-FF58-B191-377A-880D9387D951}" v="150" dt="2022-03-27T17:08:40.590"/>
    <p1510:client id="{ED8BFB6F-B7A5-DDF4-9ADE-BAED38043BA7}" v="1" dt="2022-03-29T15:32:13.178"/>
    <p1510:client id="{FA75228F-C05A-BDDA-B4D1-D3D6E180A74F}" v="308" dt="2022-03-25T20:01:28.697"/>
    <p1510:client id="{FC1F454C-7228-45D3-AADD-C9FD6F41DC2B}" v="15" dt="2022-04-04T19:29:4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5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62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A8E2E5-A560-B1F6-3661-62026B4A8104}"/>
              </a:ext>
            </a:extLst>
          </p:cNvPr>
          <p:cNvSpPr txBox="1"/>
          <p:nvPr/>
        </p:nvSpPr>
        <p:spPr>
          <a:xfrm>
            <a:off x="677334" y="609600"/>
            <a:ext cx="3843375" cy="51756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Mikroserwisy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9F2F32EB-3631-DBA1-0735-16686B4E2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350" y="1681796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err="1">
                <a:solidFill>
                  <a:srgbClr val="FFFFFF"/>
                </a:solidFill>
              </a:rPr>
              <a:t>Autorzy</a:t>
            </a:r>
            <a:r>
              <a:rPr lang="en-US">
                <a:solidFill>
                  <a:srgbClr val="FFFFFF"/>
                </a:solidFill>
              </a:rPr>
              <a:t>:</a:t>
            </a:r>
          </a:p>
          <a:p>
            <a:r>
              <a:rPr lang="en-US">
                <a:solidFill>
                  <a:srgbClr val="FFFFFF"/>
                </a:solidFill>
              </a:rPr>
              <a:t>Jeremiasz Macura</a:t>
            </a:r>
          </a:p>
          <a:p>
            <a:r>
              <a:rPr lang="en-US">
                <a:solidFill>
                  <a:srgbClr val="FFFFFF"/>
                </a:solidFill>
              </a:rPr>
              <a:t>Konrad </a:t>
            </a:r>
            <a:r>
              <a:rPr lang="en-US" err="1">
                <a:solidFill>
                  <a:srgbClr val="FFFFFF"/>
                </a:solidFill>
              </a:rPr>
              <a:t>Makselan</a:t>
            </a:r>
          </a:p>
          <a:p>
            <a:r>
              <a:rPr lang="en-US">
                <a:solidFill>
                  <a:srgbClr val="FFFFFF"/>
                </a:solidFill>
              </a:rPr>
              <a:t>Damian Zamojski</a:t>
            </a:r>
          </a:p>
          <a:p>
            <a:r>
              <a:rPr lang="en-US">
                <a:solidFill>
                  <a:srgbClr val="FFFFFF"/>
                </a:solidFill>
              </a:rPr>
              <a:t>Piotr </a:t>
            </a:r>
            <a:r>
              <a:rPr lang="en-US" err="1">
                <a:solidFill>
                  <a:srgbClr val="FFFFFF"/>
                </a:solidFill>
              </a:rPr>
              <a:t>Dajewski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Dariusz Kotula</a:t>
            </a:r>
          </a:p>
          <a:p>
            <a:r>
              <a:rPr lang="en-US">
                <a:solidFill>
                  <a:srgbClr val="FFFFFF"/>
                </a:solidFill>
              </a:rPr>
              <a:t>Filip </a:t>
            </a:r>
            <a:r>
              <a:rPr lang="en-US" err="1">
                <a:solidFill>
                  <a:srgbClr val="FFFFFF"/>
                </a:solidFill>
              </a:rPr>
              <a:t>Kostkiewicz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Jakub Piątek</a:t>
            </a:r>
          </a:p>
          <a:p>
            <a:pPr marL="0" indent="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9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396789"/>
            <a:ext cx="9063478" cy="1320800"/>
          </a:xfrm>
        </p:spPr>
        <p:txBody>
          <a:bodyPr/>
          <a:lstStyle/>
          <a:p>
            <a:r>
              <a:rPr lang="pl-PL"/>
              <a:t>Skupienie na produkcie</a:t>
            </a:r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pPr lvl="1"/>
            <a:endParaRPr lang="pl-PL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3BA2CC4-2077-4F0C-463B-4EEE4493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75" y="1391597"/>
            <a:ext cx="5130350" cy="47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4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4636-FDD7-B0D6-864D-D92DFDD0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Prostota</a:t>
            </a:r>
            <a:r>
              <a:rPr lang="en-US"/>
              <a:t> </a:t>
            </a:r>
            <a:r>
              <a:rPr lang="en-US" err="1"/>
              <a:t>mikroserwisów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44AF-5C92-E000-D32C-F7C2DD05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Uproszczone</a:t>
            </a:r>
            <a:r>
              <a:rPr lang="en-US"/>
              <a:t> </a:t>
            </a:r>
            <a:r>
              <a:rPr lang="en-US" err="1"/>
              <a:t>przetwarzanie</a:t>
            </a:r>
            <a:endParaRPr lang="en-US"/>
          </a:p>
          <a:p>
            <a:r>
              <a:rPr lang="pl-PL"/>
              <a:t>Zdecentralizowane zarządzanie bibliotekami i API</a:t>
            </a:r>
            <a:endParaRPr lang="pl-PL">
              <a:ea typeface="+mn-lt"/>
              <a:cs typeface="+mn-lt"/>
            </a:endParaRPr>
          </a:p>
          <a:p>
            <a:r>
              <a:rPr lang="en-US"/>
              <a:t>Zasada </a:t>
            </a:r>
            <a:r>
              <a:rPr lang="en-US" err="1"/>
              <a:t>pojedynczej</a:t>
            </a:r>
            <a:r>
              <a:rPr lang="en-US"/>
              <a:t> </a:t>
            </a:r>
            <a:r>
              <a:rPr lang="en-US" err="1"/>
              <a:t>odpowiedzialności</a:t>
            </a:r>
            <a:endParaRPr lang="en-US"/>
          </a:p>
          <a:p>
            <a:r>
              <a:rPr lang="en-US" err="1"/>
              <a:t>Tolerancja</a:t>
            </a:r>
            <a:r>
              <a:rPr lang="en-US"/>
              <a:t> </a:t>
            </a:r>
            <a:r>
              <a:rPr lang="en-US" err="1"/>
              <a:t>błędów</a:t>
            </a:r>
          </a:p>
          <a:p>
            <a:r>
              <a:rPr lang="pl-PL">
                <a:ea typeface="+mn-lt"/>
                <a:cs typeface="+mn-lt"/>
              </a:rPr>
              <a:t>Systemy ewolucyjne</a:t>
            </a:r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Zdecentralizowane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dane</a:t>
            </a:r>
            <a:endParaRPr lang="pl-PL" err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52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C4965-1FE8-D5FF-26F8-19672DF3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>
                <a:ea typeface="+mj-lt"/>
                <a:cs typeface="+mj-lt"/>
              </a:rPr>
              <a:t>Kiedy używać architektury </a:t>
            </a:r>
            <a:r>
              <a:rPr lang="pl-PL" err="1">
                <a:ea typeface="+mj-lt"/>
                <a:cs typeface="+mj-lt"/>
              </a:rPr>
              <a:t>mikroserwisów</a:t>
            </a:r>
            <a:r>
              <a:rPr lang="pl-PL">
                <a:ea typeface="+mj-lt"/>
                <a:cs typeface="+mj-lt"/>
              </a:rPr>
              <a:t>?</a:t>
            </a:r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2E33AE5-BDFD-CC05-1431-E429EAB1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36058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4A0001-4CE7-1279-05B8-B382E41C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357834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Wzrost liczby wymagań i funkcjonalności</a:t>
            </a:r>
            <a:endParaRPr lang="pl-PL"/>
          </a:p>
          <a:p>
            <a:r>
              <a:rPr lang="pl-PL">
                <a:ea typeface="+mn-lt"/>
                <a:cs typeface="+mn-lt"/>
              </a:rPr>
              <a:t>Wielokrotne wykorzystywanie serwisów</a:t>
            </a:r>
            <a:endParaRPr lang="pl-PL"/>
          </a:p>
          <a:p>
            <a:r>
              <a:rPr lang="pl-PL">
                <a:ea typeface="+mn-lt"/>
                <a:cs typeface="+mn-lt"/>
              </a:rPr>
              <a:t>Centralizacja API blokuje rozwój aplikacji</a:t>
            </a:r>
            <a:endParaRPr lang="pl-PL"/>
          </a:p>
          <a:p>
            <a:r>
              <a:rPr lang="pl-PL">
                <a:ea typeface="+mn-lt"/>
                <a:cs typeface="+mn-lt"/>
              </a:rPr>
              <a:t>Brak chęci i czasu na przepisanie oprogramowania w celu implementacji nowych usług</a:t>
            </a:r>
            <a:r>
              <a:rPr lang="pl-PL" sz="1500">
                <a:ea typeface="+mn-lt"/>
                <a:cs typeface="+mn-lt"/>
              </a:rPr>
              <a:t> </a:t>
            </a:r>
            <a:endParaRPr lang="pl-PL" sz="1500"/>
          </a:p>
          <a:p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157854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2EE6A-4B4C-4276-EB20-ECE82E12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Jak podzielić aplikację na </a:t>
            </a:r>
            <a:r>
              <a:rPr lang="pl-PL" err="1">
                <a:ea typeface="+mj-lt"/>
                <a:cs typeface="+mj-lt"/>
              </a:rPr>
              <a:t>mikroserwisy</a:t>
            </a:r>
            <a:r>
              <a:rPr lang="pl-PL">
                <a:ea typeface="+mj-lt"/>
                <a:cs typeface="+mj-lt"/>
              </a:rPr>
              <a:t>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DAB4C7-483E-6022-5738-05CAD4F05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Identyfikacja </a:t>
            </a:r>
            <a:r>
              <a:rPr lang="pl-PL" err="1">
                <a:ea typeface="+mn-lt"/>
                <a:cs typeface="+mn-lt"/>
              </a:rPr>
              <a:t>mikroserwisów</a:t>
            </a:r>
            <a:endParaRPr lang="pl-PL" err="1"/>
          </a:p>
          <a:p>
            <a:r>
              <a:rPr lang="pl-PL">
                <a:ea typeface="+mn-lt"/>
                <a:cs typeface="+mn-lt"/>
              </a:rPr>
              <a:t>Wyodrębnienie modułów aplikacji</a:t>
            </a:r>
            <a:endParaRPr lang="pl-PL"/>
          </a:p>
          <a:p>
            <a:r>
              <a:rPr lang="pl-PL">
                <a:ea typeface="+mn-lt"/>
                <a:cs typeface="+mn-lt"/>
              </a:rPr>
              <a:t>Ustalenie modelu heksagonalnego </a:t>
            </a:r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98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55B2F-0C7F-DD25-0871-9CF95875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Identyfikowanie </a:t>
            </a:r>
            <a:r>
              <a:rPr lang="pl-PL" err="1">
                <a:ea typeface="+mj-lt"/>
                <a:cs typeface="+mj-lt"/>
              </a:rPr>
              <a:t>mikroserwisów</a:t>
            </a:r>
            <a:endParaRPr lang="pl-PL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08C95-9B00-57D9-AFBE-85D38CEE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Możliwości biznesowe (Business </a:t>
            </a:r>
            <a:r>
              <a:rPr lang="pl-PL" err="1">
                <a:ea typeface="+mn-lt"/>
                <a:cs typeface="+mn-lt"/>
              </a:rPr>
              <a:t>capabilities</a:t>
            </a:r>
            <a:r>
              <a:rPr lang="pl-PL">
                <a:ea typeface="+mn-lt"/>
                <a:cs typeface="+mn-lt"/>
              </a:rPr>
              <a:t>)</a:t>
            </a:r>
            <a:endParaRPr lang="pl-PL"/>
          </a:p>
          <a:p>
            <a:r>
              <a:rPr lang="pl-PL">
                <a:ea typeface="+mn-lt"/>
                <a:cs typeface="+mn-lt"/>
              </a:rPr>
              <a:t>Przypadki użycia (</a:t>
            </a:r>
            <a:r>
              <a:rPr lang="pl-PL" err="1">
                <a:ea typeface="+mn-lt"/>
                <a:cs typeface="+mn-lt"/>
              </a:rPr>
              <a:t>Use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cases</a:t>
            </a:r>
            <a:r>
              <a:rPr lang="pl-PL">
                <a:ea typeface="+mn-lt"/>
                <a:cs typeface="+mn-lt"/>
              </a:rPr>
              <a:t>) </a:t>
            </a:r>
            <a:endParaRPr lang="pl-PL"/>
          </a:p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0E995D2-76AC-6E29-DCC2-D208066E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13" y="3146608"/>
            <a:ext cx="6337539" cy="30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11FD6-0F05-03C8-2049-05842C88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Proces wyodrębniania modułów aplikacji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856D1AF-BA36-8D01-C5A6-39CF2185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36" y="1937856"/>
            <a:ext cx="7113916" cy="34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1A9ECC-E275-D8AA-0EE4-6F9BED1F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Model heksagonalny aplikacji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C3C96EB-5D73-918F-193C-88D6C18A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4" y="1517081"/>
            <a:ext cx="6941388" cy="43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0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C753C-F3DA-A93D-4169-28CECA10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Zalety i wady aplikacji opartej na </a:t>
            </a:r>
            <a:r>
              <a:rPr lang="pl-PL" err="1">
                <a:ea typeface="+mj-lt"/>
                <a:cs typeface="+mj-lt"/>
              </a:rPr>
              <a:t>mikroserwisach</a:t>
            </a:r>
            <a:endParaRPr lang="pl-PL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17EB76-14CC-438C-6627-B2C7382E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Zalety:</a:t>
            </a:r>
          </a:p>
          <a:p>
            <a:r>
              <a:rPr lang="pl-PL"/>
              <a:t>Mały zespół wielozadaniowy</a:t>
            </a:r>
          </a:p>
          <a:p>
            <a:r>
              <a:rPr lang="pl-PL"/>
              <a:t>Różne języki programowania</a:t>
            </a:r>
          </a:p>
          <a:p>
            <a:r>
              <a:rPr lang="pl-PL"/>
              <a:t>Łatwe zmiany</a:t>
            </a:r>
          </a:p>
          <a:p>
            <a:pPr marL="0" indent="0">
              <a:buNone/>
            </a:pPr>
            <a:r>
              <a:rPr lang="pl-PL"/>
              <a:t>Wady:</a:t>
            </a:r>
          </a:p>
          <a:p>
            <a:r>
              <a:rPr lang="pl-PL"/>
              <a:t>Złożoność</a:t>
            </a:r>
          </a:p>
          <a:p>
            <a:r>
              <a:rPr lang="pl-PL"/>
              <a:t>Skomplikowana kontrola i zarządzanie usługami</a:t>
            </a:r>
          </a:p>
          <a:p>
            <a:r>
              <a:rPr lang="pl-PL"/>
              <a:t>Trudność w wykonywaniu testów</a:t>
            </a:r>
          </a:p>
        </p:txBody>
      </p:sp>
    </p:spTree>
    <p:extLst>
      <p:ext uri="{BB962C8B-B14F-4D97-AF65-F5344CB8AC3E}">
        <p14:creationId xmlns:p14="http://schemas.microsoft.com/office/powerpoint/2010/main" val="319709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kwadrat i prostokąt 3D">
            <a:extLst>
              <a:ext uri="{FF2B5EF4-FFF2-40B4-BE49-F238E27FC236}">
                <a16:creationId xmlns:a16="http://schemas.microsoft.com/office/drawing/2014/main" id="{EA247059-DF4B-CCDA-FB03-C72D57D6B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9994" t="95" r="19095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7CD5C-750C-7A52-A86B-10431C3E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/>
              <a:t>WZORCE ARCHITEKTURY I WDRAŻANIE MIKROUSŁUG</a:t>
            </a:r>
            <a:endParaRPr lang="en-US" sz="4800">
              <a:ea typeface="+mj-lt"/>
              <a:cs typeface="+mj-lt"/>
            </a:endParaRPr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44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3F25-41A7-37EA-F0EC-B5089DA1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10" y="609600"/>
            <a:ext cx="5701312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WZORCE ARCHITEKTURY MIKROUSŁUG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480B-4D4A-8FC2-317A-7CCACE6A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Agregator</a:t>
            </a:r>
          </a:p>
          <a:p>
            <a:r>
              <a:rPr lang="en-US"/>
              <a:t>Proxy</a:t>
            </a:r>
          </a:p>
          <a:p>
            <a:r>
              <a:rPr lang="en-US" err="1"/>
              <a:t>Łańcuchowy</a:t>
            </a:r>
          </a:p>
          <a:p>
            <a:r>
              <a:rPr lang="en-US" err="1"/>
              <a:t>Rozgałęzieni</a:t>
            </a:r>
          </a:p>
          <a:p>
            <a:r>
              <a:rPr lang="en-US" err="1"/>
              <a:t>Asynchroniczny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03F043-4B54-E5FB-AEDB-795662B4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47" y="2590067"/>
            <a:ext cx="3411254" cy="247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5ECAE7-BC6A-8B73-2A17-066B70493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9"/>
          <a:stretch/>
        </p:blipFill>
        <p:spPr>
          <a:xfrm>
            <a:off x="3444166" y="2546312"/>
            <a:ext cx="3530733" cy="255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63CA018-CF7E-C309-16FB-871DBC1C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23" y="5546239"/>
            <a:ext cx="5551117" cy="81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982A48F-9845-621B-44A7-8B70E663C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369" y="137172"/>
            <a:ext cx="4527175" cy="225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F5B44D-0D69-9681-13D5-2350213B4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478" y="5252278"/>
            <a:ext cx="4907500" cy="147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7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9A17C-F889-F0DA-9ED4-340D9973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79" y="609600"/>
            <a:ext cx="6553123" cy="1320800"/>
          </a:xfrm>
        </p:spPr>
        <p:txBody>
          <a:bodyPr/>
          <a:lstStyle/>
          <a:p>
            <a:pPr algn="ctr"/>
            <a:r>
              <a:rPr lang="pl-PL"/>
              <a:t>Architektura monolitu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DC40DE-EC7E-BE55-D766-EE235F73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5339"/>
            <a:ext cx="5418782" cy="3976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/>
              <a:t>Wady</a:t>
            </a:r>
          </a:p>
          <a:p>
            <a:r>
              <a:rPr lang="pl-PL" sz="1600"/>
              <a:t>Trudność we wprowadzaniu nowych funkcji, zmian</a:t>
            </a:r>
          </a:p>
          <a:p>
            <a:r>
              <a:rPr lang="pl-PL" sz="1600"/>
              <a:t>Długo uruchamia się aplikacja</a:t>
            </a:r>
          </a:p>
          <a:p>
            <a:r>
              <a:rPr lang="pl-PL" sz="1600"/>
              <a:t>Niski poziom niezawodności</a:t>
            </a:r>
          </a:p>
          <a:p>
            <a:r>
              <a:rPr lang="pl-PL" sz="1600"/>
              <a:t>Uzależnienie od jednej technologii i jednego dostawcy</a:t>
            </a:r>
          </a:p>
          <a:p>
            <a:r>
              <a:rPr lang="pl-PL" sz="1600"/>
              <a:t>Ograniczona skalowalność</a:t>
            </a:r>
          </a:p>
          <a:p>
            <a:r>
              <a:rPr lang="pl-PL" sz="1600"/>
              <a:t>Nieoptymalne wykorzystanie zasobów serwera</a:t>
            </a:r>
          </a:p>
          <a:p>
            <a:pPr marL="0" indent="0">
              <a:buNone/>
            </a:pPr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8CAC6E7-3B88-47DC-4D75-A3DFB328C149}"/>
              </a:ext>
            </a:extLst>
          </p:cNvPr>
          <p:cNvSpPr txBox="1">
            <a:spLocks/>
          </p:cNvSpPr>
          <p:nvPr/>
        </p:nvSpPr>
        <p:spPr>
          <a:xfrm>
            <a:off x="6094462" y="2061876"/>
            <a:ext cx="4925214" cy="3976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/>
              <a:t>Zalety</a:t>
            </a:r>
          </a:p>
          <a:p>
            <a:r>
              <a:rPr lang="pl-PL" sz="1600"/>
              <a:t>Stosunkowo prosta w zrozumieniu architektura systemu</a:t>
            </a:r>
          </a:p>
          <a:p>
            <a:r>
              <a:rPr lang="pl-PL" sz="1600"/>
              <a:t>Oszczędność czasu i pieniędzy w małych systemach</a:t>
            </a:r>
          </a:p>
          <a:p>
            <a:r>
              <a:rPr lang="pl-PL" sz="1600"/>
              <a:t>Prosta we wdrożeniu</a:t>
            </a:r>
          </a:p>
          <a:p>
            <a:r>
              <a:rPr lang="pl-PL" sz="1600"/>
              <a:t>Łatwość w monitorowaniu stanu aplikacji</a:t>
            </a:r>
          </a:p>
        </p:txBody>
      </p:sp>
    </p:spTree>
    <p:extLst>
      <p:ext uri="{BB962C8B-B14F-4D97-AF65-F5344CB8AC3E}">
        <p14:creationId xmlns:p14="http://schemas.microsoft.com/office/powerpoint/2010/main" val="345898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5DDEEA-1A92-A834-F729-DE4BFF86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470" y="2765714"/>
            <a:ext cx="8596668" cy="1320800"/>
          </a:xfrm>
        </p:spPr>
        <p:txBody>
          <a:bodyPr/>
          <a:lstStyle/>
          <a:p>
            <a:r>
              <a:rPr lang="pl-PL"/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42005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5FBE4-C7E3-A3C1-7F04-40A7EADD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/>
              <a:t>The </a:t>
            </a:r>
            <a:r>
              <a:rPr lang="pl-PL" err="1"/>
              <a:t>scale</a:t>
            </a:r>
            <a:r>
              <a:rPr lang="pl-PL"/>
              <a:t> </a:t>
            </a:r>
            <a:r>
              <a:rPr lang="pl-PL" err="1"/>
              <a:t>cube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52DE727-D6D3-8C6C-AC16-C226E4DB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95" y="1756560"/>
            <a:ext cx="6806674" cy="42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/>
              <a:t>Mikroserwisy</a:t>
            </a:r>
            <a:r>
              <a:rPr lang="pl-PL"/>
              <a:t> – czym właściwie są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Aplikacje złożone z małych niezależnych serwisów.</a:t>
            </a:r>
          </a:p>
          <a:p>
            <a:r>
              <a:rPr lang="pl-PL"/>
              <a:t>Każdy komponent (serwis) -&gt; konkretne zadanie</a:t>
            </a:r>
          </a:p>
          <a:p>
            <a:endParaRPr lang="pl-PL"/>
          </a:p>
          <a:p>
            <a:r>
              <a:rPr lang="pl-PL"/>
              <a:t>Potencjalne korzyści:</a:t>
            </a:r>
          </a:p>
          <a:p>
            <a:pPr lvl="1"/>
            <a:r>
              <a:rPr lang="pl-PL"/>
              <a:t>Niezawodność i łatwość skalowania złożonej aplikacji</a:t>
            </a:r>
          </a:p>
          <a:p>
            <a:r>
              <a:rPr lang="pl-PL"/>
              <a:t>Potencjalne problemy: </a:t>
            </a:r>
          </a:p>
          <a:p>
            <a:pPr lvl="1"/>
            <a:r>
              <a:rPr lang="pl-PL"/>
              <a:t>Różnorodność języków, technologii i protokołów</a:t>
            </a:r>
          </a:p>
          <a:p>
            <a:pPr lvl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0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4" descr="kwadrat i prostokąt 3D">
            <a:extLst>
              <a:ext uri="{FF2B5EF4-FFF2-40B4-BE49-F238E27FC236}">
                <a16:creationId xmlns:a16="http://schemas.microsoft.com/office/drawing/2014/main" id="{EA247059-DF4B-CCDA-FB03-C72D57D6B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9994" t="95" r="19095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7CD5C-750C-7A52-A86B-10431C3E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JAK DZIAŁA ARCHITEKTURA MIKROUSŁUG?</a:t>
            </a:r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125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396789"/>
            <a:ext cx="9063478" cy="1320800"/>
          </a:xfrm>
        </p:spPr>
        <p:txBody>
          <a:bodyPr/>
          <a:lstStyle/>
          <a:p>
            <a:r>
              <a:rPr lang="pl-PL"/>
              <a:t>Aplikacja podzielona na mniejsze komponenty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pPr lvl="1"/>
            <a:endParaRPr lang="pl-PL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439D973-CBA8-4CB6-606E-C9BD3EDF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55" y="2360419"/>
            <a:ext cx="4334634" cy="239748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E70A64E-1BD0-7ED4-A0A3-3425EE8F3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07" y="2440998"/>
            <a:ext cx="4004209" cy="22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396789"/>
            <a:ext cx="9063478" cy="1320800"/>
          </a:xfrm>
        </p:spPr>
        <p:txBody>
          <a:bodyPr/>
          <a:lstStyle/>
          <a:p>
            <a:r>
              <a:rPr lang="pl-PL"/>
              <a:t>Aplikacja podzielona na mniejsze komponenty - problemy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pPr lvl="1"/>
            <a:endParaRPr lang="pl-PL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C98DDFC-DD92-6000-D8F5-CEFC093F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31" y="2012347"/>
            <a:ext cx="4820155" cy="3730173"/>
          </a:xfrm>
          <a:prstGeom prst="rect">
            <a:avLst/>
          </a:prstGeom>
        </p:spPr>
      </p:pic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A66EFE19-1C1A-87F1-1999-D2E707DAA523}"/>
              </a:ext>
            </a:extLst>
          </p:cNvPr>
          <p:cNvSpPr txBox="1">
            <a:spLocks/>
          </p:cNvSpPr>
          <p:nvPr/>
        </p:nvSpPr>
        <p:spPr>
          <a:xfrm>
            <a:off x="539769" y="2555750"/>
            <a:ext cx="3916774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ea typeface="+mn-lt"/>
                <a:cs typeface="+mn-lt"/>
              </a:rPr>
              <a:t>Wywołanie kilku </a:t>
            </a:r>
            <a:r>
              <a:rPr lang="pl-PL" err="1">
                <a:ea typeface="+mn-lt"/>
                <a:cs typeface="+mn-lt"/>
              </a:rPr>
              <a:t>mikrousług</a:t>
            </a:r>
            <a:r>
              <a:rPr lang="pl-PL">
                <a:ea typeface="+mn-lt"/>
                <a:cs typeface="+mn-lt"/>
              </a:rPr>
              <a:t> w celu spełnienia funkcjonalności</a:t>
            </a:r>
            <a:endParaRPr lang="en-US"/>
          </a:p>
          <a:p>
            <a:pPr marL="0" indent="0">
              <a:buNone/>
            </a:pPr>
            <a:endParaRPr lang="pl-PL">
              <a:ea typeface="+mn-lt"/>
              <a:cs typeface="+mn-lt"/>
            </a:endParaRPr>
          </a:p>
          <a:p>
            <a:pPr>
              <a:buFont typeface="Wingdings 3"/>
              <a:buChar char=""/>
            </a:pPr>
            <a:r>
              <a:rPr lang="pl-PL" err="1">
                <a:ea typeface="+mn-lt"/>
                <a:cs typeface="+mn-lt"/>
              </a:rPr>
              <a:t>Mikroserwisy</a:t>
            </a:r>
            <a:r>
              <a:rPr lang="pl-PL">
                <a:ea typeface="+mn-lt"/>
                <a:cs typeface="+mn-lt"/>
              </a:rPr>
              <a:t> mogą używać różnych protokołów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pl-PL">
              <a:ea typeface="+mn-lt"/>
              <a:cs typeface="+mn-lt"/>
            </a:endParaRPr>
          </a:p>
          <a:p>
            <a:pPr>
              <a:buFont typeface="Wingdings 3"/>
              <a:buChar char=""/>
            </a:pPr>
            <a:r>
              <a:rPr lang="pl-PL">
                <a:ea typeface="+mn-lt"/>
                <a:cs typeface="+mn-lt"/>
              </a:rPr>
              <a:t>Różne typy klientów</a:t>
            </a:r>
          </a:p>
          <a:p>
            <a:pPr>
              <a:buFont typeface="Wingdings 3"/>
              <a:buChar char=""/>
            </a:pPr>
            <a:endParaRPr lang="pl-PL"/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lvl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396789"/>
            <a:ext cx="9063478" cy="1320800"/>
          </a:xfrm>
        </p:spPr>
        <p:txBody>
          <a:bodyPr/>
          <a:lstStyle/>
          <a:p>
            <a:r>
              <a:rPr lang="pl-PL"/>
              <a:t>Aplikacja podzielona na mniejsze komponenty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pPr lvl="1"/>
            <a:endParaRPr lang="pl-PL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AA57AFD-F07F-2F50-213F-421C5DDA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00" y="2157331"/>
            <a:ext cx="6229517" cy="40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3C709-F938-91A7-5DBE-41571FF9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16" y="396789"/>
            <a:ext cx="9063478" cy="1320800"/>
          </a:xfrm>
        </p:spPr>
        <p:txBody>
          <a:bodyPr/>
          <a:lstStyle/>
          <a:p>
            <a:r>
              <a:rPr lang="pl-PL"/>
              <a:t>Zespoły wielozadaniowe</a:t>
            </a:r>
            <a:br>
              <a:rPr lang="pl-PL"/>
            </a:br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6BBF58-427B-8514-0475-B26C4818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pPr lvl="1"/>
            <a:endParaRPr lang="pl-PL"/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A0FBB191-F1F1-1325-BF01-944A36E2368A}"/>
              </a:ext>
            </a:extLst>
          </p:cNvPr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Architektura monolityczna:</a:t>
            </a:r>
          </a:p>
          <a:p>
            <a:pPr marL="0" indent="0">
              <a:buNone/>
            </a:pPr>
            <a:r>
              <a:rPr lang="pl-PL"/>
              <a:t>    oddzielne zespoły odpowiedzialne za konkretną część funkcjonowania aplikacji</a:t>
            </a:r>
          </a:p>
          <a:p>
            <a:pPr>
              <a:buFont typeface="Wingdings 3"/>
              <a:buChar char=""/>
            </a:pPr>
            <a:r>
              <a:rPr lang="pl-PL">
                <a:ea typeface="+mn-lt"/>
                <a:cs typeface="+mn-lt"/>
              </a:rPr>
              <a:t>Architektura mikroserwisowa: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    zespoły wielozadaniowe odpowiedzialne za wszystkie części aplikacji</a:t>
            </a:r>
          </a:p>
          <a:p>
            <a:pPr>
              <a:buFont typeface="Wingdings 3"/>
              <a:buChar char=""/>
            </a:pP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pPr lvl="1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6896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20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Facet</vt:lpstr>
      <vt:lpstr>Prezentacja programu PowerPoint</vt:lpstr>
      <vt:lpstr>Architektura monolitu</vt:lpstr>
      <vt:lpstr>The scale cube</vt:lpstr>
      <vt:lpstr>Mikroserwisy – czym właściwie są</vt:lpstr>
      <vt:lpstr>JAK DZIAŁA ARCHITEKTURA MIKROUSŁUG?</vt:lpstr>
      <vt:lpstr>Aplikacja podzielona na mniejsze komponenty</vt:lpstr>
      <vt:lpstr>Aplikacja podzielona na mniejsze komponenty - problemy</vt:lpstr>
      <vt:lpstr>Aplikacja podzielona na mniejsze komponenty</vt:lpstr>
      <vt:lpstr>Zespoły wielozadaniowe </vt:lpstr>
      <vt:lpstr>Skupienie na produkcie</vt:lpstr>
      <vt:lpstr>Prostota mikroserwisów</vt:lpstr>
      <vt:lpstr>Kiedy używać architektury mikroserwisów?</vt:lpstr>
      <vt:lpstr>Jak podzielić aplikację na mikroserwisy?</vt:lpstr>
      <vt:lpstr>Identyfikowanie mikroserwisów</vt:lpstr>
      <vt:lpstr>Proces wyodrębniania modułów aplikacji</vt:lpstr>
      <vt:lpstr>Model heksagonalny aplikacji</vt:lpstr>
      <vt:lpstr>Zalety i wady aplikacji opartej na mikroserwisach</vt:lpstr>
      <vt:lpstr>WZORCE ARCHITEKTURY I WDRAŻANIE MIKROUSŁUG</vt:lpstr>
      <vt:lpstr>WZORCE ARCHITEKTURY MIKROUSŁUG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2022-03-22T19:29:16Z</dcterms:created>
  <dcterms:modified xsi:type="dcterms:W3CDTF">2022-05-17T17:49:07Z</dcterms:modified>
</cp:coreProperties>
</file>