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schemas.openxmlformats.org/officeDocument/2006/relationships/slide" Target="slides/slide17.xml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" name="Google Shape;3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12da316426c_0_4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12da316426c_0_4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12da316426c_0_4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12da316426c_0_4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12de093e558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12de093e558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12da316426c_0_4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12da316426c_0_4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12da316426c_0_5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12da316426c_0_5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12de093e558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12de093e558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12da316426c_0_5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12da316426c_0_5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12cd750bd23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12cd750bd23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g12da316426c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" name="Google Shape;43;g12da316426c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12da316426c_0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" name="Google Shape;50;g12da316426c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12da316426c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12da316426c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2da316426c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12da316426c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2da316426c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2da316426c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12da316426c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12da316426c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2da316426c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12da316426c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12da316426c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12da316426c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layout with centered title and subtitle placeholders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1597819"/>
            <a:ext cx="7772400" cy="110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371600" y="2914650"/>
            <a:ext cx="6400800" cy="131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lvl="1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lvl="2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lvl="4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lvl="5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lvl="6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lvl="7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lvl="8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4683919"/>
            <a:ext cx="2133600" cy="357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4683919"/>
            <a:ext cx="2895600" cy="357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4683919"/>
            <a:ext cx="2133600" cy="357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 type="tx">
  <p:cSld name="TITLE_AND_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457200" y="4683919"/>
            <a:ext cx="2133600" cy="357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3124200" y="4683919"/>
            <a:ext cx="2895600" cy="357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6553200" y="4683919"/>
            <a:ext cx="2133600" cy="357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_HEADER_1">
  <p:cSld name="SECTION_HEADER_1">
    <p:bg>
      <p:bgPr>
        <a:solidFill>
          <a:schemeClr val="accent3"/>
        </a:solidFill>
      </p:bgPr>
    </p:bg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5594191" y="3961115"/>
            <a:ext cx="2910145" cy="1182340"/>
            <a:chOff x="6917201" y="0"/>
            <a:chExt cx="2227777" cy="863400"/>
          </a:xfrm>
        </p:grpSpPr>
        <p:sp>
          <p:nvSpPr>
            <p:cNvPr id="26" name="Google Shape;26;p4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4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9" name="Google Shape;29;p4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30" name="Google Shape;30;p4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4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4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3" name="Google Shape;33;p4"/>
          <p:cNvSpPr txBox="1"/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34" name="Google Shape;34;p4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4683919"/>
            <a:ext cx="2133600" cy="357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4683919"/>
            <a:ext cx="2895600" cy="357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4683919"/>
            <a:ext cx="2133600" cy="357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7.png"/><Relationship Id="rId4" Type="http://schemas.openxmlformats.org/officeDocument/2006/relationships/image" Target="../media/image6.png"/><Relationship Id="rId5" Type="http://schemas.openxmlformats.org/officeDocument/2006/relationships/image" Target="../media/image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8.png"/><Relationship Id="rId4" Type="http://schemas.openxmlformats.org/officeDocument/2006/relationships/image" Target="../media/image13.png"/><Relationship Id="rId5" Type="http://schemas.openxmlformats.org/officeDocument/2006/relationships/image" Target="../media/image15.png"/><Relationship Id="rId6" Type="http://schemas.openxmlformats.org/officeDocument/2006/relationships/image" Target="../media/image9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4.png"/><Relationship Id="rId4" Type="http://schemas.openxmlformats.org/officeDocument/2006/relationships/image" Target="../media/image20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0.png"/><Relationship Id="rId4" Type="http://schemas.openxmlformats.org/officeDocument/2006/relationships/image" Target="../media/image23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1.png"/><Relationship Id="rId4" Type="http://schemas.openxmlformats.org/officeDocument/2006/relationships/image" Target="../media/image2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4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6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"/>
          <p:cNvSpPr txBox="1"/>
          <p:nvPr>
            <p:ph type="ctrTitle"/>
          </p:nvPr>
        </p:nvSpPr>
        <p:spPr>
          <a:xfrm>
            <a:off x="88075" y="3350275"/>
            <a:ext cx="5608800" cy="1047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3800">
                <a:solidFill>
                  <a:schemeClr val="lt1"/>
                </a:solidFill>
              </a:rPr>
              <a:t>S</a:t>
            </a:r>
            <a:r>
              <a:rPr lang="pl" sz="3800">
                <a:solidFill>
                  <a:schemeClr val="lt1"/>
                </a:solidFill>
              </a:rPr>
              <a:t>ystem do odczytywania hieroglifów</a:t>
            </a:r>
            <a:endParaRPr sz="3800">
              <a:solidFill>
                <a:schemeClr val="lt1"/>
              </a:solidFill>
            </a:endParaRPr>
          </a:p>
        </p:txBody>
      </p:sp>
      <p:sp>
        <p:nvSpPr>
          <p:cNvPr id="40" name="Google Shape;40;p5"/>
          <p:cNvSpPr txBox="1"/>
          <p:nvPr>
            <p:ph idx="1" type="subTitle"/>
          </p:nvPr>
        </p:nvSpPr>
        <p:spPr>
          <a:xfrm>
            <a:off x="51650" y="4449825"/>
            <a:ext cx="4346400" cy="4725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SzPts val="523"/>
              <a:buNone/>
            </a:pPr>
            <a:r>
              <a:rPr lang="pl" sz="1820">
                <a:solidFill>
                  <a:schemeClr val="lt1"/>
                </a:solidFill>
              </a:rPr>
              <a:t>Krzysztof Michalski, Kamil Słowiński, Dariusz Nostkiewicz, Rafał Gęgotek</a:t>
            </a:r>
            <a:endParaRPr sz="182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4000">
                <a:solidFill>
                  <a:schemeClr val="dk1"/>
                </a:solidFill>
              </a:rPr>
              <a:t>2. Przygotowanie danych uczących</a:t>
            </a:r>
            <a:endParaRPr/>
          </a:p>
        </p:txBody>
      </p:sp>
      <p:sp>
        <p:nvSpPr>
          <p:cNvPr id="101" name="Google Shape;101;p14"/>
          <p:cNvSpPr txBox="1"/>
          <p:nvPr>
            <p:ph idx="1" type="body"/>
          </p:nvPr>
        </p:nvSpPr>
        <p:spPr>
          <a:xfrm>
            <a:off x="221075" y="1384650"/>
            <a:ext cx="8229600" cy="6489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pl" sz="1800"/>
              <a:t>Następnym krokiem było powiększenie liczby obrazów uczących, gdyż wiele z klas miało tylko po 1 obrazie w zbiorze.</a:t>
            </a:r>
            <a:endParaRPr sz="1800"/>
          </a:p>
        </p:txBody>
      </p:sp>
      <p:pic>
        <p:nvPicPr>
          <p:cNvPr id="102" name="Google Shape;10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5525" y="2033563"/>
            <a:ext cx="3867150" cy="2714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3.Sieć neuronowa</a:t>
            </a:r>
            <a:endParaRPr/>
          </a:p>
        </p:txBody>
      </p:sp>
      <p:pic>
        <p:nvPicPr>
          <p:cNvPr id="108" name="Google Shape;10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710200"/>
            <a:ext cx="4571999" cy="25792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1999" y="1710200"/>
            <a:ext cx="4572001" cy="1824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72000" y="3236175"/>
            <a:ext cx="4572000" cy="58546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3. Sieć neuronowa</a:t>
            </a:r>
            <a:endParaRPr/>
          </a:p>
        </p:txBody>
      </p:sp>
      <p:sp>
        <p:nvSpPr>
          <p:cNvPr id="116" name="Google Shape;116;p16"/>
          <p:cNvSpPr txBox="1"/>
          <p:nvPr>
            <p:ph idx="1" type="body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17" name="Google Shape;117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619929"/>
            <a:ext cx="9143999" cy="25549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4.Uczenie sieci neuronowej</a:t>
            </a:r>
            <a:endParaRPr/>
          </a:p>
        </p:txBody>
      </p:sp>
      <p:pic>
        <p:nvPicPr>
          <p:cNvPr id="123" name="Google Shape;12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90850" y="1547853"/>
            <a:ext cx="3162300" cy="485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96200" y="2033628"/>
            <a:ext cx="4838700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996075" y="2224128"/>
            <a:ext cx="5705475" cy="819150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17"/>
          <p:cNvSpPr txBox="1"/>
          <p:nvPr/>
        </p:nvSpPr>
        <p:spPr>
          <a:xfrm>
            <a:off x="147575" y="1533100"/>
            <a:ext cx="28485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800"/>
              <a:t>Dane zostały podzielone na zbiór treningowy i testowy, następnie posłużyły uczeniu sieci, uzyskując dokładność 99%</a:t>
            </a:r>
            <a:endParaRPr sz="1800"/>
          </a:p>
        </p:txBody>
      </p:sp>
      <p:pic>
        <p:nvPicPr>
          <p:cNvPr id="127" name="Google Shape;127;p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996200" y="3043278"/>
            <a:ext cx="6038850" cy="523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chemeClr val="dk1"/>
                </a:solidFill>
              </a:rPr>
              <a:t>4.Uczenie sieci neuronowej</a:t>
            </a:r>
            <a:endParaRPr/>
          </a:p>
        </p:txBody>
      </p:sp>
      <p:pic>
        <p:nvPicPr>
          <p:cNvPr id="133" name="Google Shape;13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2260690"/>
            <a:ext cx="3467100" cy="2333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24475" y="2246415"/>
            <a:ext cx="3362325" cy="2362200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18"/>
          <p:cNvSpPr txBox="1"/>
          <p:nvPr/>
        </p:nvSpPr>
        <p:spPr>
          <a:xfrm>
            <a:off x="3487750" y="1462100"/>
            <a:ext cx="20922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" sz="3200"/>
              <a:t>ACTNet</a:t>
            </a:r>
            <a:endParaRPr b="1" sz="32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9"/>
          <p:cNvSpPr txBox="1"/>
          <p:nvPr>
            <p:ph type="title"/>
          </p:nvPr>
        </p:nvSpPr>
        <p:spPr>
          <a:xfrm>
            <a:off x="457200" y="444103"/>
            <a:ext cx="8229600" cy="857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l">
                <a:solidFill>
                  <a:schemeClr val="dk1"/>
                </a:solidFill>
              </a:rPr>
              <a:t>4.Uczenie sieci neuronowej</a:t>
            </a:r>
            <a:endParaRPr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19"/>
          <p:cNvSpPr txBox="1"/>
          <p:nvPr>
            <p:ph idx="1" type="body"/>
          </p:nvPr>
        </p:nvSpPr>
        <p:spPr>
          <a:xfrm>
            <a:off x="2675700" y="1504950"/>
            <a:ext cx="3792600" cy="33945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pl"/>
              <a:t>Własny model sieci</a:t>
            </a:r>
            <a:endParaRPr/>
          </a:p>
        </p:txBody>
      </p:sp>
      <p:pic>
        <p:nvPicPr>
          <p:cNvPr id="142" name="Google Shape;14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4825" y="2260700"/>
            <a:ext cx="3362325" cy="23787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57800" y="2246349"/>
            <a:ext cx="3362326" cy="24075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4000"/>
              <a:t>5.Korzystanie z wytrenowanej sieci</a:t>
            </a:r>
            <a:endParaRPr sz="4000"/>
          </a:p>
        </p:txBody>
      </p:sp>
      <p:sp>
        <p:nvSpPr>
          <p:cNvPr id="149" name="Google Shape;149;p20"/>
          <p:cNvSpPr txBox="1"/>
          <p:nvPr/>
        </p:nvSpPr>
        <p:spPr>
          <a:xfrm>
            <a:off x="265325" y="1444875"/>
            <a:ext cx="42507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800"/>
              <a:t>Wytrenowana sieć neuronowa pozwala na klasyfikację 172 hieroglifów. Zwraca oznaczenie hieroglifu wg </a:t>
            </a:r>
            <a:r>
              <a:rPr lang="pl" sz="1800">
                <a:solidFill>
                  <a:schemeClr val="dk1"/>
                </a:solidFill>
              </a:rPr>
              <a:t>listy znaków Gardinera oraz jego opis i znaczenie po angielsku.</a:t>
            </a:r>
            <a:endParaRPr sz="1800"/>
          </a:p>
        </p:txBody>
      </p:sp>
      <p:pic>
        <p:nvPicPr>
          <p:cNvPr id="150" name="Google Shape;15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1444878"/>
            <a:ext cx="4323174" cy="3460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1013" y="3014775"/>
            <a:ext cx="4184819" cy="182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Podsumowanie</a:t>
            </a:r>
            <a:endParaRPr/>
          </a:p>
        </p:txBody>
      </p:sp>
      <p:sp>
        <p:nvSpPr>
          <p:cNvPr id="157" name="Google Shape;157;p21"/>
          <p:cNvSpPr txBox="1"/>
          <p:nvPr>
            <p:ph idx="1" type="body"/>
          </p:nvPr>
        </p:nvSpPr>
        <p:spPr>
          <a:xfrm>
            <a:off x="361250" y="1392025"/>
            <a:ext cx="8229600" cy="33945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pl" sz="1800"/>
              <a:t>Udało się stworzyć system rozpoznający i tłumaczący pojedyncze hieroglify - cel projektu został osiągnięty.</a:t>
            </a:r>
            <a:endParaRPr sz="1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Cel projektu</a:t>
            </a:r>
            <a:endParaRPr/>
          </a:p>
        </p:txBody>
      </p:sp>
      <p:sp>
        <p:nvSpPr>
          <p:cNvPr id="46" name="Google Shape;46;p6"/>
          <p:cNvSpPr txBox="1"/>
          <p:nvPr>
            <p:ph idx="1" type="body"/>
          </p:nvPr>
        </p:nvSpPr>
        <p:spPr>
          <a:xfrm>
            <a:off x="774875" y="1800200"/>
            <a:ext cx="5106600" cy="2448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pl"/>
              <a:t>Celem projektu było napisanie programu rozpoznającego i tłumaczącego egipskie hieroglify.</a:t>
            </a:r>
            <a:endParaRPr/>
          </a:p>
        </p:txBody>
      </p:sp>
      <p:pic>
        <p:nvPicPr>
          <p:cNvPr id="47" name="Google Shape;47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83375" y="1576250"/>
            <a:ext cx="2241484" cy="3038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7"/>
          <p:cNvSpPr txBox="1"/>
          <p:nvPr>
            <p:ph type="title"/>
          </p:nvPr>
        </p:nvSpPr>
        <p:spPr>
          <a:xfrm>
            <a:off x="745350" y="270000"/>
            <a:ext cx="7505700" cy="954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Oznaczenia hieroglifów</a:t>
            </a:r>
            <a:endParaRPr/>
          </a:p>
        </p:txBody>
      </p:sp>
      <p:sp>
        <p:nvSpPr>
          <p:cNvPr id="53" name="Google Shape;53;p7"/>
          <p:cNvSpPr txBox="1"/>
          <p:nvPr>
            <p:ph idx="1" type="body"/>
          </p:nvPr>
        </p:nvSpPr>
        <p:spPr>
          <a:xfrm>
            <a:off x="29525" y="1401450"/>
            <a:ext cx="4095600" cy="3402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pl" sz="1800"/>
              <a:t>Do rozpoznawania i przetłumaczenia hieroglifów wykorzystana została lista znaków Gardinera zawierająca około 800 hieroglifów. Każdy hieroglif ma własne oznaczenie składające się z jednej litery i numeru np. B16. Hieroglify podzielone są na kategorie w zależności od tego co przedstawiają. Kategorię w oznaczeniu wskazuje litera alfabetu np. A przedstawiają mężczyznę, B - kobietę, E - ssaki, G - ptaki.</a:t>
            </a:r>
            <a:endParaRPr sz="1800"/>
          </a:p>
        </p:txBody>
      </p:sp>
      <p:pic>
        <p:nvPicPr>
          <p:cNvPr id="54" name="Google Shape;54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92575" y="1401450"/>
            <a:ext cx="4880776" cy="3365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Znaczenie hieroglifów</a:t>
            </a:r>
            <a:endParaRPr/>
          </a:p>
        </p:txBody>
      </p:sp>
      <p:sp>
        <p:nvSpPr>
          <p:cNvPr id="60" name="Google Shape;60;p8"/>
          <p:cNvSpPr txBox="1"/>
          <p:nvPr>
            <p:ph idx="1" type="body"/>
          </p:nvPr>
        </p:nvSpPr>
        <p:spPr>
          <a:xfrm>
            <a:off x="508875" y="1512800"/>
            <a:ext cx="8229600" cy="1180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None/>
            </a:pPr>
            <a:r>
              <a:rPr lang="pl" sz="1800"/>
              <a:t>Każdy znak może oznaczać literę, słowo, lub całe wyrażenie. Często jeden znak ma wiele podobnych znaczeń, jednak dużo hieroglifów do dzisiaj nie zostało przetłumaczonych.</a:t>
            </a:r>
            <a:endParaRPr sz="1800"/>
          </a:p>
          <a:p>
            <a:pPr indent="0" lvl="0" marL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1" name="Google Shape;61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1075" y="2652950"/>
            <a:ext cx="8621826" cy="2108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Biblioteki</a:t>
            </a:r>
            <a:endParaRPr/>
          </a:p>
        </p:txBody>
      </p:sp>
      <p:sp>
        <p:nvSpPr>
          <p:cNvPr id="67" name="Google Shape;67;p9"/>
          <p:cNvSpPr txBox="1"/>
          <p:nvPr>
            <p:ph idx="1" type="body"/>
          </p:nvPr>
        </p:nvSpPr>
        <p:spPr>
          <a:xfrm>
            <a:off x="457200" y="1532225"/>
            <a:ext cx="8229600" cy="3146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pl" sz="1800"/>
              <a:t>OpenCV - używane do przygotowania obrazu dla sieci neuronowej (konwertowanie obrazu do odpowiedniej przestrzeni barw oraz zmiana rozmiaru obrazu)</a:t>
            </a:r>
            <a:endParaRPr sz="1800"/>
          </a:p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pl" sz="1800"/>
              <a:t>Tensorflow.keras - służący do stworzenia sieci neuronowej rozpoznającej hieroglify</a:t>
            </a:r>
            <a:endParaRPr sz="1800"/>
          </a:p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pl" sz="1800"/>
              <a:t>Numpy - używana do obliczeń numerycznych</a:t>
            </a:r>
            <a:endParaRPr sz="1800"/>
          </a:p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pl" sz="1800"/>
              <a:t>M</a:t>
            </a:r>
            <a:r>
              <a:rPr lang="pl" sz="1800"/>
              <a:t>atplotlib.pyplot - używany do tworzenie wykresów</a:t>
            </a:r>
            <a:endParaRPr sz="1800"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Dane uczące</a:t>
            </a:r>
            <a:endParaRPr/>
          </a:p>
        </p:txBody>
      </p:sp>
      <p:sp>
        <p:nvSpPr>
          <p:cNvPr id="73" name="Google Shape;73;p10"/>
          <p:cNvSpPr txBox="1"/>
          <p:nvPr>
            <p:ph idx="1" type="body"/>
          </p:nvPr>
        </p:nvSpPr>
        <p:spPr>
          <a:xfrm>
            <a:off x="457200" y="1601350"/>
            <a:ext cx="8229600" cy="2993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pl" sz="1800"/>
              <a:t>Zbiór danych to zbiór stworzony przez Morris Frankena, na podstawie hieroglifów z piramidy Unisa, zawierający w sobie 4210 ręcznie oznaczonych hieroglifów. Zbiór ten posiada 172 klasy.</a:t>
            </a:r>
            <a:endParaRPr sz="1800"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pic>
        <p:nvPicPr>
          <p:cNvPr id="74" name="Google Shape;74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622932"/>
            <a:ext cx="9144001" cy="2396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1"/>
          <p:cNvSpPr txBox="1"/>
          <p:nvPr>
            <p:ph type="title"/>
          </p:nvPr>
        </p:nvSpPr>
        <p:spPr>
          <a:xfrm>
            <a:off x="412950" y="2143053"/>
            <a:ext cx="8229600" cy="857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Analiza kodu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508000" lvl="0" marL="457200" rtl="0" algn="ctr">
              <a:spcBef>
                <a:spcPts val="0"/>
              </a:spcBef>
              <a:spcAft>
                <a:spcPts val="0"/>
              </a:spcAft>
              <a:buSzPts val="4400"/>
              <a:buAutoNum type="arabicPeriod"/>
            </a:pPr>
            <a:r>
              <a:rPr lang="pl"/>
              <a:t>Przetwarzanie obrazu</a:t>
            </a:r>
            <a:endParaRPr/>
          </a:p>
        </p:txBody>
      </p:sp>
      <p:sp>
        <p:nvSpPr>
          <p:cNvPr id="85" name="Google Shape;85;p12"/>
          <p:cNvSpPr txBox="1"/>
          <p:nvPr>
            <p:ph idx="1" type="body"/>
          </p:nvPr>
        </p:nvSpPr>
        <p:spPr>
          <a:xfrm>
            <a:off x="457200" y="1616100"/>
            <a:ext cx="8229600" cy="955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pl" sz="1800"/>
              <a:t>Funkcja służąca do przekonwertowania obrazu na odcienie szarości i zmiany rozmiaru obrazu:</a:t>
            </a:r>
            <a:endParaRPr sz="1800"/>
          </a:p>
        </p:txBody>
      </p:sp>
      <p:pic>
        <p:nvPicPr>
          <p:cNvPr id="86" name="Google Shape;86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2619238"/>
            <a:ext cx="4191000" cy="790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4000"/>
              <a:t>2. Przygotowanie danych uczących</a:t>
            </a:r>
            <a:endParaRPr sz="4000"/>
          </a:p>
        </p:txBody>
      </p:sp>
      <p:sp>
        <p:nvSpPr>
          <p:cNvPr id="92" name="Google Shape;92;p13"/>
          <p:cNvSpPr txBox="1"/>
          <p:nvPr>
            <p:ph idx="1" type="body"/>
          </p:nvPr>
        </p:nvSpPr>
        <p:spPr>
          <a:xfrm>
            <a:off x="174375" y="1610000"/>
            <a:ext cx="4898100" cy="949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pl" sz="1800"/>
              <a:t>Funkcja odczytująca oznaczenie hieroglifu z nazwy pliku:</a:t>
            </a:r>
            <a:endParaRPr sz="1800"/>
          </a:p>
        </p:txBody>
      </p:sp>
      <p:pic>
        <p:nvPicPr>
          <p:cNvPr id="93" name="Google Shape;93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09800" y="1610000"/>
            <a:ext cx="3678854" cy="57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09800" y="2571750"/>
            <a:ext cx="3486150" cy="2257425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3"/>
          <p:cNvSpPr txBox="1"/>
          <p:nvPr/>
        </p:nvSpPr>
        <p:spPr>
          <a:xfrm>
            <a:off x="174375" y="2559200"/>
            <a:ext cx="49812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800"/>
              <a:t>Wczytanie danych uczących i sprawdzenie liczby obrazów przypadających na jeden hieroglif:</a:t>
            </a:r>
            <a:endParaRPr sz="18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iseño predeterminado">
  <a:themeElements>
    <a:clrScheme name="Diseño predeterminad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